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58" r:id="rId2"/>
    <p:sldMasterId id="2147483672" r:id="rId3"/>
  </p:sldMasterIdLst>
  <p:notesMasterIdLst>
    <p:notesMasterId r:id="rId51"/>
  </p:notesMasterIdLst>
  <p:handoutMasterIdLst>
    <p:handoutMasterId r:id="rId52"/>
  </p:handoutMasterIdLst>
  <p:sldIdLst>
    <p:sldId id="286" r:id="rId4"/>
    <p:sldId id="296" r:id="rId5"/>
    <p:sldId id="337" r:id="rId6"/>
    <p:sldId id="338" r:id="rId7"/>
    <p:sldId id="294" r:id="rId8"/>
    <p:sldId id="295" r:id="rId9"/>
    <p:sldId id="290" r:id="rId10"/>
    <p:sldId id="288" r:id="rId11"/>
    <p:sldId id="292" r:id="rId12"/>
    <p:sldId id="344" r:id="rId13"/>
    <p:sldId id="293" r:id="rId14"/>
    <p:sldId id="260" r:id="rId15"/>
    <p:sldId id="299" r:id="rId16"/>
    <p:sldId id="300" r:id="rId17"/>
    <p:sldId id="301" r:id="rId18"/>
    <p:sldId id="314" r:id="rId19"/>
    <p:sldId id="304" r:id="rId20"/>
    <p:sldId id="305" r:id="rId21"/>
    <p:sldId id="306" r:id="rId22"/>
    <p:sldId id="307" r:id="rId23"/>
    <p:sldId id="340" r:id="rId24"/>
    <p:sldId id="339" r:id="rId25"/>
    <p:sldId id="308" r:id="rId26"/>
    <p:sldId id="309" r:id="rId27"/>
    <p:sldId id="310" r:id="rId28"/>
    <p:sldId id="312" r:id="rId29"/>
    <p:sldId id="313" r:id="rId30"/>
    <p:sldId id="315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6" r:id="rId40"/>
    <p:sldId id="327" r:id="rId41"/>
    <p:sldId id="328" r:id="rId42"/>
    <p:sldId id="329" r:id="rId43"/>
    <p:sldId id="331" r:id="rId44"/>
    <p:sldId id="342" r:id="rId45"/>
    <p:sldId id="332" r:id="rId46"/>
    <p:sldId id="333" r:id="rId47"/>
    <p:sldId id="334" r:id="rId48"/>
    <p:sldId id="262" r:id="rId49"/>
    <p:sldId id="343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A8A"/>
    <a:srgbClr val="F82B82"/>
    <a:srgbClr val="182A2E"/>
    <a:srgbClr val="F12E58"/>
    <a:srgbClr val="E34BA8"/>
    <a:srgbClr val="628AEF"/>
    <a:srgbClr val="3668AE"/>
    <a:srgbClr val="4B5E97"/>
    <a:srgbClr val="7DA9CC"/>
    <a:srgbClr val="657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6E3B83-7953-47EB-9268-01C9180E7F85}">
  <a:tblStyle styleId="{976E3B83-7953-47EB-9268-01C9180E7F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0" autoAdjust="0"/>
    <p:restoredTop sz="81168" autoAdjust="0"/>
  </p:normalViewPr>
  <p:slideViewPr>
    <p:cSldViewPr snapToGrid="0" snapToObjects="1">
      <p:cViewPr>
        <p:scale>
          <a:sx n="110" d="100"/>
          <a:sy n="110" d="100"/>
        </p:scale>
        <p:origin x="-1264" y="-3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30497-5509-4542-914C-AEB0E8A2BBEF}" type="datetimeFigureOut">
              <a:rPr lang="fr-FR" smtClean="0"/>
              <a:t>11/11/18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501F6-B68C-C84F-B9B5-DCED1FA4EC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7839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38449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dirty="0" smtClean="0"/>
              <a:t>Le poids est la force de pesanteur exercée par la Terre sur le système,</a:t>
            </a:r>
          </a:p>
          <a:p>
            <a:pPr>
              <a:buNone/>
            </a:pPr>
            <a:r>
              <a:rPr lang="fr-FR" dirty="0" smtClean="0"/>
              <a:t>appliquée au centre de gravité.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 b="0" dirty="0" smtClean="0"/>
              <a:t>La résultante aérodynamique</a:t>
            </a:r>
          </a:p>
          <a:p>
            <a:pPr marL="0" indent="0">
              <a:buNone/>
            </a:pPr>
            <a:r>
              <a:rPr lang="fr-FR" b="0" dirty="0" smtClean="0"/>
              <a:t>Composante utile : la portance</a:t>
            </a:r>
          </a:p>
          <a:p>
            <a:pPr marL="0" indent="0">
              <a:buNone/>
            </a:pPr>
            <a:r>
              <a:rPr lang="fr-FR" b="0" dirty="0" smtClean="0"/>
              <a:t>Composante nuisible : la trainée.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rotation des quatre rotors fournit une résultante aérodynamique. </a:t>
            </a:r>
          </a:p>
          <a:p>
            <a:pPr>
              <a:buNone/>
            </a:pPr>
            <a:r>
              <a:rPr lang="fr-FR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résultante aérodynamique 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résulte de l'écoulement de l'air sur les surfaces de pales. </a:t>
            </a: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 une Force inclinée dirigée du bas vers le haut, appliquée au centre de gravité. Cette force est généralement décomposée en deux forces : la portance et la trainée.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fr-FR" b="1" dirty="0" smtClean="0"/>
              <a:t>La portance est une force verticale qui</a:t>
            </a:r>
            <a:r>
              <a:rPr lang="fr-FR" dirty="0" smtClean="0"/>
              <a:t>, lorsqu’elle compense au moins le poids, </a:t>
            </a:r>
            <a:r>
              <a:rPr lang="fr-FR" b="1" dirty="0" smtClean="0"/>
              <a:t>permet au quadricoptère de s’élever. 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fr-FR" b="0" dirty="0" smtClean="0"/>
          </a:p>
          <a:p>
            <a:pPr marL="0" lvl="0" indent="0">
              <a:spcBef>
                <a:spcPts val="0"/>
              </a:spcBef>
              <a:buNone/>
            </a:pPr>
            <a:endParaRPr b="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fr-FR" dirty="0" smtClean="0"/>
              <a:t>Surface Alaire ou Surface de Référence.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fr-FR" sz="11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194.4 m/s</a:t>
            </a:r>
            <a:r>
              <a:rPr lang="fr-FR" sz="1100" dirty="0" smtClean="0">
                <a:solidFill>
                  <a:schemeClr val="tx1"/>
                </a:solidFill>
                <a:latin typeface="+mn-lt"/>
                <a:cs typeface="+mn-cs"/>
              </a:rPr>
              <a:t>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dirty="0" smtClean="0"/>
              <a:t>Il y’a trois types des aéronefs (</a:t>
            </a:r>
            <a:r>
              <a:rPr lang="fr-FR" b="1" dirty="0" smtClean="0"/>
              <a:t>un moyen de transport </a:t>
            </a:r>
            <a:r>
              <a:rPr lang="fr-FR" dirty="0" smtClean="0"/>
              <a:t>capable d'évoluer au sein de l'</a:t>
            </a:r>
            <a:r>
              <a:rPr lang="fr-FR" b="1" dirty="0" smtClean="0"/>
              <a:t>atmosphère terrestre</a:t>
            </a:r>
            <a:r>
              <a:rPr lang="fr-FR" dirty="0" smtClean="0"/>
              <a:t>) :</a:t>
            </a: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avions à décollage vertical,</a:t>
            </a: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avions à décollage conventionnel,</a:t>
            </a:r>
          </a:p>
          <a:p>
            <a:pPr>
              <a:buNone/>
            </a:pPr>
            <a:r>
              <a:rPr lang="fr-FR" baseline="0" dirty="0" smtClean="0"/>
              <a:t>Les </a:t>
            </a:r>
            <a:r>
              <a:rPr lang="fr-FR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Montgolfières.</a:t>
            </a:r>
            <a:r>
              <a:rPr lang="fr-FR" baseline="0" dirty="0" smtClean="0"/>
              <a:t>   </a:t>
            </a:r>
          </a:p>
          <a:p>
            <a:pPr>
              <a:buNone/>
            </a:pPr>
            <a:endParaRPr lang="fr-FR" baseline="0" dirty="0" smtClean="0"/>
          </a:p>
          <a:p>
            <a:pPr>
              <a:buNone/>
            </a:pPr>
            <a:r>
              <a:rPr lang="fr-FR" dirty="0" smtClean="0"/>
              <a:t>La différence entre les</a:t>
            </a:r>
            <a:r>
              <a:rPr lang="fr-FR" baseline="0" dirty="0" smtClean="0"/>
              <a:t> deux </a:t>
            </a:r>
            <a:r>
              <a:rPr lang="fr-FR" dirty="0" smtClean="0"/>
              <a:t>aéronefs,</a:t>
            </a:r>
            <a:r>
              <a:rPr lang="fr-FR" baseline="0" dirty="0" smtClean="0"/>
              <a:t> </a:t>
            </a:r>
            <a:r>
              <a:rPr lang="fr-FR" dirty="0" smtClean="0"/>
              <a:t>de point de vue aérodynamique, c’est</a:t>
            </a:r>
            <a:r>
              <a:rPr lang="fr-FR" baseline="0" dirty="0" smtClean="0"/>
              <a:t> que la vitesse est constante le long de l’ail</a:t>
            </a: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Pour obtenir la portance totale de l'hélice, on décompose la pale en éléments petits et on intègre </a:t>
            </a:r>
            <a:r>
              <a:rPr lang="fr-FR" b="1" dirty="0" smtClean="0"/>
              <a:t>les forces infinitésimales </a:t>
            </a:r>
            <a:r>
              <a:rPr lang="fr-FR" dirty="0" smtClean="0"/>
              <a:t>sur des surfaces infiniment petites le long du rayon de l'hélice.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fr-FR" dirty="0" smtClean="0"/>
              <a:t>Pour obtenir la portance totale de l'hélice, on décompose la pale en éléments petits et on intègre </a:t>
            </a:r>
            <a:r>
              <a:rPr lang="fr-FR" b="1" dirty="0" smtClean="0"/>
              <a:t>les forces infinitésimales </a:t>
            </a:r>
            <a:r>
              <a:rPr lang="fr-FR" dirty="0" smtClean="0"/>
              <a:t>sur des surfaces infiniment petites le long du rayon de l'hélice.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fr-FR" dirty="0" smtClean="0"/>
              <a:t>Pour obtenir la portance totale de l'hélice, on décompose la pale en éléments petits 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situés à une distance r de l'axe de rotation, de largeur dr, et donc de surface L*dr,</a:t>
            </a:r>
            <a:r>
              <a:rPr lang="fr-F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dirty="0" smtClean="0"/>
              <a:t>et on intègre </a:t>
            </a:r>
            <a:r>
              <a:rPr lang="fr-FR" b="1" dirty="0" smtClean="0"/>
              <a:t>les forces infinitésimales </a:t>
            </a:r>
            <a:r>
              <a:rPr lang="fr-FR" dirty="0" smtClean="0"/>
              <a:t>sur ces surfaces infiniment petites le long du rayon de l'hélice.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Pour obtenir la portance totale de l'hélice, on décompose la pale en éléments petits et on intègre </a:t>
            </a:r>
            <a:r>
              <a:rPr lang="fr-FR" b="1" dirty="0" smtClean="0"/>
              <a:t>les forces infinitésimales </a:t>
            </a:r>
            <a:r>
              <a:rPr lang="fr-FR" dirty="0" smtClean="0"/>
              <a:t>sur des surfaces infiniment petites le long du rayon de l'hélice.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différentielle d'une fonction</a:t>
            </a:r>
            <a:r>
              <a:rPr lang="fr-FR" sz="11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est son « accroissement infinitésimal ».</a:t>
            </a:r>
          </a:p>
          <a:p>
            <a:pPr>
              <a:buNone/>
            </a:pPr>
            <a:r>
              <a:rPr lang="fr-FR" dirty="0" smtClean="0"/>
              <a:t>On appelle </a:t>
            </a:r>
            <a:r>
              <a:rPr lang="fr-FR" b="1" dirty="0" smtClean="0"/>
              <a:t>différentielle</a:t>
            </a:r>
            <a:r>
              <a:rPr lang="fr-FR" dirty="0" smtClean="0"/>
              <a:t> d'ordre 1 d'une fonction en un point a la partie linéaire de l'accroissement de cette fonction entre a et a + h lorsque h tend vers 0.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fr-FR" dirty="0" smtClean="0"/>
              <a:t>Dérivé par rapport à la variable 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largeur dr.</a:t>
            </a:r>
            <a:endParaRPr lang="fr-FR" dirty="0" smtClean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coefficient de traînée totale est égale au coefficient de traînée à portance nulle (C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X0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plus le coefficient de traînée induite (C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 on a :           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Xth 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X0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</a:p>
          <a:p>
            <a:pPr>
              <a:buNone/>
            </a:pPr>
            <a:endParaRPr lang="fr-FR" sz="1100" kern="1200" baseline="-25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coefficient de traînée totale est égale au coefficient de traînée à portance nulle (C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X0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plus le coefficient de traînée induite (C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Donc on a :           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Xth 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X0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                   =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X0 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[C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²/(pi*λ*e)]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 : 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X0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coefficient de traînée à portance nulle, en revenant au fichier  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polaire de profil NACA0015 en trouve que la portance s’annule pour 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un coefficient de trainée C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X0 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0.03036.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λ  : l’allongement</a:t>
            </a:r>
            <a:r>
              <a:rPr lang="en-US" dirty="0" smtClean="0">
                <a:effectLst/>
              </a:rPr>
              <a:t> 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 définition : λ=b²/S</a:t>
            </a:r>
            <a:r>
              <a:rPr lang="fr-FR" sz="11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(λ c’est </a:t>
            </a:r>
            <a:r>
              <a:rPr lang="fr-FR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Lambda).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endParaRPr lang="fr-FR" dirty="0" smtClean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l-GR" sz="1800" b="1" dirty="0" smtClean="0">
                <a:solidFill>
                  <a:schemeClr val="tx1"/>
                </a:solidFill>
                <a:latin typeface="Candara"/>
                <a:cs typeface="Candara"/>
              </a:rPr>
              <a:t>τ</a:t>
            </a:r>
            <a:r>
              <a:rPr lang="fr-FR" sz="1100" dirty="0" smtClean="0">
                <a:solidFill>
                  <a:schemeClr val="tx1"/>
                </a:solidFill>
                <a:latin typeface="Candara"/>
                <a:cs typeface="Candara"/>
              </a:rPr>
              <a:t> </a:t>
            </a:r>
            <a:r>
              <a:rPr lang="fr-FR" sz="11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c’est</a:t>
            </a:r>
            <a:r>
              <a:rPr lang="fr-FR" sz="1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Tau.</a:t>
            </a:r>
            <a:endParaRPr lang="fr-FR" sz="11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fr-FR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poussée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la force qui conduit le quadricoptère pour se déplacer dans la direction voulue.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fr-FR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poussée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le résultat d’une petite augmentation de vitesse de rotation au niveau </a:t>
            </a: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l’un de 4 moteurs ou même de deux moteurs. Cette augmentation nous donne un angle d'inclinaison qui se produit </a:t>
            </a: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lorsqu'on veut augmenter la vitesse de déplacement latéralement tout en maintenant l'avion en vol.</a:t>
            </a:r>
          </a:p>
          <a:p>
            <a:pPr>
              <a:buNone/>
            </a:pPr>
            <a:endParaRPr lang="fr-F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distingue quatre mouvements possibles : le gaz (Throttle), le lacet (Yaw), le roulis (Roll) et le tangage (Pitch). </a:t>
            </a:r>
          </a:p>
          <a:p>
            <a:pPr>
              <a:buNone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fr-F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mouvement et trois rotations.</a:t>
            </a:r>
            <a:endParaRPr lang="fr-F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dirty="0" smtClean="0"/>
              <a:t>Le principe de vol c’est Le principe de </a:t>
            </a:r>
            <a:r>
              <a:rPr lang="sk-SK" b="1" dirty="0" smtClean="0"/>
              <a:t>Bernoulli</a:t>
            </a:r>
            <a:r>
              <a:rPr lang="sk-SK" b="0" dirty="0" smtClean="0"/>
              <a:t>,</a:t>
            </a:r>
            <a:r>
              <a:rPr lang="sk-SK" b="0" baseline="0" dirty="0" smtClean="0"/>
              <a:t> </a:t>
            </a:r>
            <a:r>
              <a:rPr lang="sk-SK" b="1" dirty="0" smtClean="0"/>
              <a:t>Daniel</a:t>
            </a:r>
            <a:r>
              <a:rPr lang="sk-SK" dirty="0" smtClean="0"/>
              <a:t> </a:t>
            </a:r>
            <a:r>
              <a:rPr lang="sk-SK" b="1" dirty="0" smtClean="0"/>
              <a:t>Bernoulli </a:t>
            </a:r>
            <a:r>
              <a:rPr lang="sk-SK" b="0" dirty="0" smtClean="0"/>
              <a:t>est </a:t>
            </a:r>
            <a:r>
              <a:rPr lang="fr-FR" b="0" dirty="0" smtClean="0"/>
              <a:t>un médecin, physicien et mathématicien suisse. </a:t>
            </a:r>
            <a:endParaRPr lang="sk-SK" b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u="none" dirty="0" smtClean="0"/>
              <a:t>Il</a:t>
            </a:r>
            <a:r>
              <a:rPr lang="fr-FR" u="none" baseline="0" dirty="0" smtClean="0"/>
              <a:t> a </a:t>
            </a:r>
            <a:r>
              <a:rPr lang="fr-FR" u="none" dirty="0" smtClean="0"/>
              <a:t>établi son théorème en </a:t>
            </a:r>
            <a:r>
              <a:rPr lang="fr-FR" b="1" u="none" dirty="0" smtClean="0"/>
              <a:t>1738</a:t>
            </a:r>
            <a:r>
              <a:rPr lang="fr-FR" u="none" baseline="0" dirty="0" smtClean="0"/>
              <a:t>, le théorème </a:t>
            </a:r>
            <a:r>
              <a:rPr lang="fr-FR" dirty="0" smtClean="0">
                <a:solidFill>
                  <a:schemeClr val="tx1"/>
                </a:solidFill>
              </a:rPr>
              <a:t>énonce que dans un flux d'un fluide</a:t>
            </a:r>
            <a:r>
              <a:rPr lang="fr-FR" dirty="0" smtClean="0"/>
              <a:t>, </a:t>
            </a:r>
            <a:r>
              <a:rPr lang="fr-FR" b="1" dirty="0" smtClean="0"/>
              <a:t>une accélération se produit simultanément avec la diminution de la pression</a:t>
            </a:r>
            <a:endParaRPr lang="sk-SK" b="1" dirty="0" smtClean="0"/>
          </a:p>
          <a:p>
            <a:pPr>
              <a:buNone/>
            </a:pPr>
            <a:r>
              <a:rPr lang="fr-FR" dirty="0" smtClean="0"/>
              <a:t>D’une autre</a:t>
            </a:r>
            <a:r>
              <a:rPr lang="fr-FR" baseline="0" dirty="0" smtClean="0"/>
              <a:t> façon </a:t>
            </a:r>
            <a:r>
              <a:rPr lang="fr-FR" dirty="0" smtClean="0"/>
              <a:t>: </a:t>
            </a:r>
            <a:r>
              <a:rPr lang="fr-FR" sz="1100" b="1" i="1" u="none" spc="0" dirty="0" smtClean="0">
                <a:solidFill>
                  <a:schemeClr val="tx1"/>
                </a:solidFill>
              </a:rPr>
              <a:t>si la vitesse d’un fluide augmente, la pression diminue</a:t>
            </a:r>
            <a:r>
              <a:rPr lang="fr-FR" sz="1100" b="0" i="0" u="none" spc="0" dirty="0" smtClean="0">
                <a:solidFill>
                  <a:schemeClr val="tx1"/>
                </a:solidFill>
              </a:rPr>
              <a:t>,</a:t>
            </a:r>
            <a:r>
              <a:rPr lang="fr-FR" sz="1100" b="0" i="0" u="none" spc="0" baseline="0" dirty="0" smtClean="0">
                <a:solidFill>
                  <a:schemeClr val="tx1"/>
                </a:solidFill>
              </a:rPr>
              <a:t> et vis versa.</a:t>
            </a:r>
            <a:endParaRPr lang="fr-FR" u="none" dirty="0" smtClean="0"/>
          </a:p>
          <a:p>
            <a:endParaRPr lang="fr-FR" b="1" u="none" dirty="0" smtClean="0"/>
          </a:p>
          <a:p>
            <a:pPr>
              <a:buNone/>
            </a:pPr>
            <a:r>
              <a:rPr lang="fr-FR" b="1" u="none" dirty="0" smtClean="0"/>
              <a:t>« Le théorème est la formulation mathématique du principe. »</a:t>
            </a:r>
            <a:endParaRPr lang="fr-FR" u="none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fr-FR" u="none" dirty="0" smtClean="0"/>
              <a:t>Donc</a:t>
            </a:r>
            <a:r>
              <a:rPr lang="fr-FR" u="none" baseline="0" dirty="0" smtClean="0"/>
              <a:t> les particules d’air, font un parcours plus long à l’extrados que cell à l’intrados.</a:t>
            </a:r>
            <a:endParaRPr lang="fr-FR" u="none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fr-FR" u="none" dirty="0" smtClean="0"/>
              <a:t>Donc</a:t>
            </a:r>
            <a:r>
              <a:rPr lang="fr-FR" u="none" baseline="0" dirty="0" smtClean="0"/>
              <a:t> les particules d’air, font un parcours plus long à l’extrados que cell à l’intrados.</a:t>
            </a:r>
            <a:endParaRPr lang="fr-FR" u="none" dirty="0" smtClean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6000"/>
              <a:buNone/>
              <a:defRPr/>
            </a:lvl1pPr>
            <a:lvl2pPr lvl="1" rtl="0">
              <a:spcBef>
                <a:spcPts val="0"/>
              </a:spcBef>
              <a:buSzPts val="6000"/>
              <a:buNone/>
              <a:defRPr/>
            </a:lvl2pPr>
            <a:lvl3pPr lvl="2" rtl="0">
              <a:spcBef>
                <a:spcPts val="0"/>
              </a:spcBef>
              <a:buSzPts val="6000"/>
              <a:buNone/>
              <a:defRPr/>
            </a:lvl3pPr>
            <a:lvl4pPr lvl="3" rtl="0">
              <a:spcBef>
                <a:spcPts val="0"/>
              </a:spcBef>
              <a:buSzPts val="6000"/>
              <a:buNone/>
              <a:defRPr/>
            </a:lvl4pPr>
            <a:lvl5pPr lvl="4" rtl="0">
              <a:spcBef>
                <a:spcPts val="0"/>
              </a:spcBef>
              <a:buSzPts val="6000"/>
              <a:buNone/>
              <a:defRPr/>
            </a:lvl5pPr>
            <a:lvl6pPr lvl="5" rtl="0">
              <a:spcBef>
                <a:spcPts val="0"/>
              </a:spcBef>
              <a:buSzPts val="6000"/>
              <a:buNone/>
              <a:defRPr/>
            </a:lvl6pPr>
            <a:lvl7pPr lvl="6" rtl="0">
              <a:spcBef>
                <a:spcPts val="0"/>
              </a:spcBef>
              <a:buSzPts val="6000"/>
              <a:buNone/>
              <a:defRPr/>
            </a:lvl7pPr>
            <a:lvl8pPr lvl="7" rtl="0">
              <a:spcBef>
                <a:spcPts val="0"/>
              </a:spcBef>
              <a:buSzPts val="6000"/>
              <a:buNone/>
              <a:defRPr/>
            </a:lvl8pPr>
            <a:lvl9pPr lvl="8" rtl="0">
              <a:spcBef>
                <a:spcPts val="0"/>
              </a:spcBef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78378" y="3144850"/>
            <a:ext cx="65505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solidFill>
                <a:srgbClr val="182A2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190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lef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200"/>
            </a:lvl1pPr>
            <a:lvl2pPr lvl="1" rtl="0">
              <a:spcBef>
                <a:spcPts val="0"/>
              </a:spcBef>
              <a:buSzPts val="1200"/>
              <a:buChar char="-"/>
              <a:defRPr sz="1200"/>
            </a:lvl2pPr>
            <a:lvl3pPr lvl="2" rtl="0">
              <a:spcBef>
                <a:spcPts val="0"/>
              </a:spcBef>
              <a:buSzPts val="1200"/>
              <a:buChar char="-"/>
              <a:defRPr sz="1200"/>
            </a:lvl3pPr>
            <a:lvl4pPr lvl="3" rtl="0">
              <a:spcBef>
                <a:spcPts val="0"/>
              </a:spcBef>
              <a:buSzPts val="1200"/>
              <a:buChar char="-"/>
              <a:defRPr sz="1200"/>
            </a:lvl4pPr>
            <a:lvl5pPr lvl="4" rtl="0">
              <a:spcBef>
                <a:spcPts val="0"/>
              </a:spcBef>
              <a:buSzPts val="1200"/>
              <a:buChar char="-"/>
              <a:defRPr sz="1200"/>
            </a:lvl5pPr>
            <a:lvl6pPr lvl="5" rtl="0">
              <a:spcBef>
                <a:spcPts val="0"/>
              </a:spcBef>
              <a:buSzPts val="1200"/>
              <a:buChar char="-"/>
              <a:defRPr sz="1200"/>
            </a:lvl6pPr>
            <a:lvl7pPr lvl="6" rtl="0">
              <a:spcBef>
                <a:spcPts val="0"/>
              </a:spcBef>
              <a:buSzPts val="1200"/>
              <a:buChar char="-"/>
              <a:defRPr sz="1200"/>
            </a:lvl7pPr>
            <a:lvl8pPr lvl="7" rtl="0">
              <a:spcBef>
                <a:spcPts val="0"/>
              </a:spcBef>
              <a:buSzPts val="1200"/>
              <a:buChar char="-"/>
              <a:defRPr sz="1200"/>
            </a:lvl8pPr>
            <a:lvl9pPr lvl="8" rtl="0">
              <a:spcBef>
                <a:spcPts val="0"/>
              </a:spcBef>
              <a:buSzPts val="1200"/>
              <a:buChar char="-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0559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200"/>
            </a:lvl1pPr>
            <a:lvl2pPr lvl="1" rtl="0">
              <a:spcBef>
                <a:spcPts val="0"/>
              </a:spcBef>
              <a:buSzPts val="1200"/>
              <a:buChar char="-"/>
              <a:defRPr sz="1200"/>
            </a:lvl2pPr>
            <a:lvl3pPr lvl="2" rtl="0">
              <a:spcBef>
                <a:spcPts val="0"/>
              </a:spcBef>
              <a:buSzPts val="1200"/>
              <a:buChar char="-"/>
              <a:defRPr sz="1200"/>
            </a:lvl3pPr>
            <a:lvl4pPr lvl="3" rtl="0">
              <a:spcBef>
                <a:spcPts val="0"/>
              </a:spcBef>
              <a:buSzPts val="1200"/>
              <a:buChar char="-"/>
              <a:defRPr sz="1200"/>
            </a:lvl4pPr>
            <a:lvl5pPr lvl="4" rtl="0">
              <a:spcBef>
                <a:spcPts val="0"/>
              </a:spcBef>
              <a:buSzPts val="1200"/>
              <a:buChar char="-"/>
              <a:defRPr sz="1200"/>
            </a:lvl5pPr>
            <a:lvl6pPr lvl="5" rtl="0">
              <a:spcBef>
                <a:spcPts val="0"/>
              </a:spcBef>
              <a:buSzPts val="1200"/>
              <a:buChar char="-"/>
              <a:defRPr sz="1200"/>
            </a:lvl6pPr>
            <a:lvl7pPr lvl="6" rtl="0">
              <a:spcBef>
                <a:spcPts val="0"/>
              </a:spcBef>
              <a:buSzPts val="1200"/>
              <a:buChar char="-"/>
              <a:defRPr sz="1200"/>
            </a:lvl7pPr>
            <a:lvl8pPr lvl="7" rtl="0">
              <a:spcBef>
                <a:spcPts val="0"/>
              </a:spcBef>
              <a:buSzPts val="1200"/>
              <a:buChar char="-"/>
              <a:defRPr sz="1200"/>
            </a:lvl8pPr>
            <a:lvl9pPr lvl="8" rtl="0">
              <a:spcBef>
                <a:spcPts val="0"/>
              </a:spcBef>
              <a:buSzPts val="1200"/>
              <a:buChar char="-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4840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3607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1792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36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420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8372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None/>
              <a:defRPr sz="3000"/>
            </a:lvl1pPr>
            <a:lvl2pPr lvl="1" rtl="0">
              <a:spcBef>
                <a:spcPts val="0"/>
              </a:spcBef>
              <a:buSzPts val="3000"/>
              <a:buNone/>
              <a:defRPr sz="3000"/>
            </a:lvl2pPr>
            <a:lvl3pPr lvl="2" rtl="0">
              <a:spcBef>
                <a:spcPts val="0"/>
              </a:spcBef>
              <a:buSzPts val="3000"/>
              <a:buNone/>
              <a:defRPr sz="3000"/>
            </a:lvl3pPr>
            <a:lvl4pPr lvl="3" rtl="0">
              <a:spcBef>
                <a:spcPts val="0"/>
              </a:spcBef>
              <a:buSzPts val="3000"/>
              <a:buNone/>
              <a:defRPr sz="3000"/>
            </a:lvl4pPr>
            <a:lvl5pPr lvl="4" rtl="0">
              <a:spcBef>
                <a:spcPts val="0"/>
              </a:spcBef>
              <a:buSzPts val="3000"/>
              <a:buNone/>
              <a:defRPr sz="3000"/>
            </a:lvl5pPr>
            <a:lvl6pPr lvl="5" rtl="0">
              <a:spcBef>
                <a:spcPts val="0"/>
              </a:spcBef>
              <a:buSzPts val="3000"/>
              <a:buNone/>
              <a:defRPr sz="3000"/>
            </a:lvl6pPr>
            <a:lvl7pPr lvl="6" rtl="0">
              <a:spcBef>
                <a:spcPts val="0"/>
              </a:spcBef>
              <a:buSzPts val="3000"/>
              <a:buNone/>
              <a:defRPr sz="3000"/>
            </a:lvl7pPr>
            <a:lvl8pPr lvl="7" rtl="0">
              <a:spcBef>
                <a:spcPts val="0"/>
              </a:spcBef>
              <a:buSzPts val="3000"/>
              <a:buNone/>
              <a:defRPr sz="3000"/>
            </a:lvl8pPr>
            <a:lvl9pPr lvl="8" rtl="0">
              <a:spcBef>
                <a:spcPts val="0"/>
              </a:spcBef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665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2400"/>
              <a:buChar char="╺"/>
              <a:defRPr sz="2400"/>
            </a:lvl1pPr>
            <a:lvl2pPr lvl="1" algn="ctr" rtl="0">
              <a:spcBef>
                <a:spcPts val="0"/>
              </a:spcBef>
              <a:buSzPts val="2400"/>
              <a:buChar char="╶"/>
              <a:defRPr sz="2400"/>
            </a:lvl2pPr>
            <a:lvl3pPr lvl="2" algn="ctr" rtl="0">
              <a:spcBef>
                <a:spcPts val="0"/>
              </a:spcBef>
              <a:buSzPts val="2400"/>
              <a:buChar char="╶"/>
              <a:defRPr sz="2400"/>
            </a:lvl3pPr>
            <a:lvl4pPr lvl="3" algn="ctr" rtl="0">
              <a:spcBef>
                <a:spcPts val="0"/>
              </a:spcBef>
              <a:buSzPts val="2400"/>
              <a:buChar char="╶"/>
              <a:defRPr sz="2400"/>
            </a:lvl4pPr>
            <a:lvl5pPr lvl="4" algn="ctr" rtl="0">
              <a:spcBef>
                <a:spcPts val="0"/>
              </a:spcBef>
              <a:buSzPts val="2400"/>
              <a:buChar char="╶"/>
              <a:defRPr sz="2400"/>
            </a:lvl5pPr>
            <a:lvl6pPr lvl="5" algn="ctr" rtl="0">
              <a:spcBef>
                <a:spcPts val="0"/>
              </a:spcBef>
              <a:buSzPts val="2400"/>
              <a:buChar char="╶"/>
              <a:defRPr sz="2400"/>
            </a:lvl6pPr>
            <a:lvl7pPr lvl="6" algn="ctr" rtl="0">
              <a:spcBef>
                <a:spcPts val="0"/>
              </a:spcBef>
              <a:buSzPts val="2400"/>
              <a:buChar char="╶"/>
              <a:defRPr sz="2400"/>
            </a:lvl7pPr>
            <a:lvl8pPr lvl="7" algn="ctr" rtl="0">
              <a:spcBef>
                <a:spcPts val="0"/>
              </a:spcBef>
              <a:buSzPts val="2400"/>
              <a:buChar char="╶"/>
              <a:defRPr sz="2400"/>
            </a:lvl8pPr>
            <a:lvl9pPr lvl="8" algn="ctr">
              <a:spcBef>
                <a:spcPts val="0"/>
              </a:spcBef>
              <a:buSzPts val="2400"/>
              <a:buChar char="╶"/>
              <a:defRPr sz="2400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355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419400" cy="81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3000"/>
              <a:buFont typeface="Montserrat"/>
              <a:buChar char="∎"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ts val="3000"/>
              <a:buFont typeface="Montserrat"/>
              <a:buChar char="□"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ts val="3000"/>
              <a:buFont typeface="Montserrat"/>
              <a:buChar char="▪"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SzPts val="3000"/>
              <a:buFont typeface="Montserrat"/>
              <a:buChar char="▫"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1434146" y="1219732"/>
            <a:ext cx="296600" cy="203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noFill/>
                <a:latin typeface="Montserrat"/>
              </a:rPr>
              <a:t>“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╺"/>
              <a:defRPr/>
            </a:lvl1pPr>
            <a:lvl2pPr lvl="1">
              <a:spcBef>
                <a:spcPts val="0"/>
              </a:spcBef>
              <a:buSzPts val="1400"/>
              <a:buChar char="╶"/>
              <a:defRPr/>
            </a:lvl2pPr>
            <a:lvl3pPr lvl="2">
              <a:spcBef>
                <a:spcPts val="0"/>
              </a:spcBef>
              <a:buSzPts val="1400"/>
              <a:buChar char="╶"/>
              <a:defRPr/>
            </a:lvl3pPr>
            <a:lvl4pPr lvl="3">
              <a:spcBef>
                <a:spcPts val="0"/>
              </a:spcBef>
              <a:buSzPts val="1400"/>
              <a:buChar char="╶"/>
              <a:defRPr/>
            </a:lvl4pPr>
            <a:lvl5pPr lvl="4">
              <a:spcBef>
                <a:spcPts val="0"/>
              </a:spcBef>
              <a:buSzPts val="1400"/>
              <a:buChar char="╶"/>
              <a:defRPr/>
            </a:lvl5pPr>
            <a:lvl6pPr lvl="5">
              <a:spcBef>
                <a:spcPts val="0"/>
              </a:spcBef>
              <a:buSzPts val="1400"/>
              <a:buChar char="╶"/>
              <a:defRPr/>
            </a:lvl6pPr>
            <a:lvl7pPr lvl="6">
              <a:spcBef>
                <a:spcPts val="0"/>
              </a:spcBef>
              <a:buSzPts val="1400"/>
              <a:buChar char="╶"/>
              <a:defRPr/>
            </a:lvl7pPr>
            <a:lvl8pPr lvl="7">
              <a:spcBef>
                <a:spcPts val="0"/>
              </a:spcBef>
              <a:buSzPts val="1400"/>
              <a:buChar char="╶"/>
              <a:defRPr/>
            </a:lvl8pPr>
            <a:lvl9pPr lvl="8">
              <a:spcBef>
                <a:spcPts val="0"/>
              </a:spcBef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6372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887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1800"/>
              <a:buNone/>
              <a:defRPr/>
            </a:lvl1pPr>
            <a:lvl2pPr lvl="1" rtl="0">
              <a:spcBef>
                <a:spcPts val="0"/>
              </a:spcBef>
              <a:buSzPts val="1800"/>
              <a:buNone/>
              <a:defRPr/>
            </a:lvl2pPr>
            <a:lvl3pPr lvl="2" rtl="0">
              <a:spcBef>
                <a:spcPts val="0"/>
              </a:spcBef>
              <a:buSzPts val="1800"/>
              <a:buNone/>
              <a:defRPr/>
            </a:lvl3pPr>
            <a:lvl4pPr lvl="3" rtl="0">
              <a:spcBef>
                <a:spcPts val="0"/>
              </a:spcBef>
              <a:buSzPts val="1800"/>
              <a:buNone/>
              <a:defRPr/>
            </a:lvl4pPr>
            <a:lvl5pPr lvl="4" rtl="0">
              <a:spcBef>
                <a:spcPts val="0"/>
              </a:spcBef>
              <a:buSzPts val="1800"/>
              <a:buNone/>
              <a:defRPr/>
            </a:lvl5pPr>
            <a:lvl6pPr lvl="5" rtl="0">
              <a:spcBef>
                <a:spcPts val="0"/>
              </a:spcBef>
              <a:buSzPts val="1800"/>
              <a:buNone/>
              <a:defRPr/>
            </a:lvl6pPr>
            <a:lvl7pPr lvl="6" rtl="0">
              <a:spcBef>
                <a:spcPts val="0"/>
              </a:spcBef>
              <a:buSzPts val="1800"/>
              <a:buNone/>
              <a:defRPr/>
            </a:lvl7pPr>
            <a:lvl8pPr lvl="7" rtl="0">
              <a:spcBef>
                <a:spcPts val="0"/>
              </a:spcBef>
              <a:buSzPts val="1800"/>
              <a:buNone/>
              <a:defRPr/>
            </a:lvl8pPr>
            <a:lvl9pPr lvl="8" rtl="0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698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9872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360"/>
              </a:spcBef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913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0420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69180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69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65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09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100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16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010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▪"/>
              <a:defRPr/>
            </a:lvl1pPr>
            <a:lvl2pPr lvl="1">
              <a:spcBef>
                <a:spcPts val="0"/>
              </a:spcBef>
              <a:buSzPts val="1400"/>
              <a:buChar char="-"/>
              <a:defRPr/>
            </a:lvl2pPr>
            <a:lvl3pPr lvl="2">
              <a:spcBef>
                <a:spcPts val="0"/>
              </a:spcBef>
              <a:buSzPts val="1400"/>
              <a:buChar char="-"/>
              <a:defRPr/>
            </a:lvl3pPr>
            <a:lvl4pPr lvl="3">
              <a:spcBef>
                <a:spcPts val="0"/>
              </a:spcBef>
              <a:buSzPts val="1400"/>
              <a:buChar char="-"/>
              <a:defRPr/>
            </a:lvl4pPr>
            <a:lvl5pPr lvl="4">
              <a:spcBef>
                <a:spcPts val="0"/>
              </a:spcBef>
              <a:buSzPts val="1400"/>
              <a:buChar char="-"/>
              <a:defRPr/>
            </a:lvl5pPr>
            <a:lvl6pPr lvl="5">
              <a:spcBef>
                <a:spcPts val="0"/>
              </a:spcBef>
              <a:buSzPts val="1400"/>
              <a:buChar char="-"/>
              <a:defRPr/>
            </a:lvl6pPr>
            <a:lvl7pPr lvl="6">
              <a:spcBef>
                <a:spcPts val="0"/>
              </a:spcBef>
              <a:buSzPts val="1400"/>
              <a:buChar char="-"/>
              <a:defRPr/>
            </a:lvl7pPr>
            <a:lvl8pPr lvl="7">
              <a:spcBef>
                <a:spcPts val="0"/>
              </a:spcBef>
              <a:buSzPts val="1400"/>
              <a:buChar char="-"/>
              <a:defRPr/>
            </a:lvl8pPr>
            <a:lvl9pPr lvl="8">
              <a:spcBef>
                <a:spcPts val="0"/>
              </a:spcBef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3084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▪"/>
              <a:defRPr/>
            </a:lvl1pPr>
            <a:lvl2pPr lvl="1" rtl="0">
              <a:spcBef>
                <a:spcPts val="0"/>
              </a:spcBef>
              <a:buSzPts val="1400"/>
              <a:buChar char="-"/>
              <a:defRPr/>
            </a:lvl2pPr>
            <a:lvl3pPr lvl="2" rtl="0">
              <a:spcBef>
                <a:spcPts val="0"/>
              </a:spcBef>
              <a:buSzPts val="1400"/>
              <a:buChar char="-"/>
              <a:defRPr/>
            </a:lvl3pPr>
            <a:lvl4pPr lvl="3" rtl="0">
              <a:spcBef>
                <a:spcPts val="0"/>
              </a:spcBef>
              <a:buSzPts val="1400"/>
              <a:buChar char="-"/>
              <a:defRPr/>
            </a:lvl4pPr>
            <a:lvl5pPr lvl="4" rtl="0">
              <a:spcBef>
                <a:spcPts val="0"/>
              </a:spcBef>
              <a:buSzPts val="1400"/>
              <a:buChar char="-"/>
              <a:defRPr/>
            </a:lvl5pPr>
            <a:lvl6pPr lvl="5" rtl="0">
              <a:spcBef>
                <a:spcPts val="0"/>
              </a:spcBef>
              <a:buSzPts val="1400"/>
              <a:buChar char="-"/>
              <a:defRPr/>
            </a:lvl6pPr>
            <a:lvl7pPr lvl="6" rtl="0">
              <a:spcBef>
                <a:spcPts val="0"/>
              </a:spcBef>
              <a:buSzPts val="1400"/>
              <a:buChar char="-"/>
              <a:defRPr/>
            </a:lvl7pPr>
            <a:lvl8pPr lvl="7" rtl="0">
              <a:spcBef>
                <a:spcPts val="0"/>
              </a:spcBef>
              <a:buSzPts val="1400"/>
              <a:buChar char="-"/>
              <a:defRPr/>
            </a:lvl8pPr>
            <a:lvl9pPr lvl="8" rtl="0">
              <a:spcBef>
                <a:spcPts val="0"/>
              </a:spcBef>
              <a:buSzPts val="1400"/>
              <a:buChar char="-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4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</p:sldLayoutIdLst>
  <p:transition xmlns:p14="http://schemas.microsoft.com/office/powerpoint/2010/main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pPr algn="r"/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68682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 xmlns:p14="http://schemas.microsoft.com/office/powerpoint/2010/main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pPr/>
              <a:t>‹#›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958168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161" y="-20321"/>
            <a:ext cx="9180000" cy="5180400"/>
          </a:xfrm>
          <a:prstGeom prst="rect">
            <a:avLst/>
          </a:prstGeom>
          <a:solidFill>
            <a:srgbClr val="24304D">
              <a:alpha val="7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^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45"/>
          <p:cNvSpPr txBox="1">
            <a:spLocks/>
          </p:cNvSpPr>
          <p:nvPr/>
        </p:nvSpPr>
        <p:spPr>
          <a:xfrm>
            <a:off x="1176778" y="1610823"/>
            <a:ext cx="7405748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4400" b="1" dirty="0" smtClean="0">
                <a:solidFill>
                  <a:schemeClr val="bg1"/>
                </a:solidFill>
                <a:latin typeface="Montserrat"/>
                <a:cs typeface="Montserrat"/>
              </a:rPr>
              <a:t>Formation en Aérodynamique et Électronique appliqués aux quadricoptères</a:t>
            </a:r>
            <a:endParaRPr lang="en" sz="4400" b="1" dirty="0">
              <a:solidFill>
                <a:schemeClr val="bg1"/>
              </a:solidFill>
              <a:latin typeface="Montserrat"/>
              <a:cs typeface="Montserrat"/>
            </a:endParaRPr>
          </a:p>
        </p:txBody>
      </p:sp>
      <p:pic>
        <p:nvPicPr>
          <p:cNvPr id="7" name="Image 6" descr="Logo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74" y="732750"/>
            <a:ext cx="1683117" cy="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06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76778" y="1366156"/>
            <a:ext cx="7490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chemeClr val="tx1"/>
                </a:solidFill>
                <a:latin typeface="Montserrat SemiBold"/>
                <a:cs typeface="Montserrat SemiBold"/>
              </a:rPr>
              <a:t>LA RELATION ENTRE LA PRESSION ET LA FORCE ?</a:t>
            </a:r>
            <a:endParaRPr lang="fr-FR" sz="1800" dirty="0">
              <a:solidFill>
                <a:schemeClr val="tx1"/>
              </a:solidFill>
              <a:latin typeface="Montserrat SemiBold"/>
              <a:cs typeface="Montserrat SemiBold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76778" y="2185594"/>
            <a:ext cx="68011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La pression se définit comme étant la force appliquée sur une unité de surface. </a:t>
            </a:r>
            <a:endParaRPr lang="fr-FR" sz="1800" dirty="0" smtClean="0">
              <a:solidFill>
                <a:schemeClr val="tx1"/>
              </a:solidFill>
              <a:latin typeface="Montserrat Light"/>
              <a:cs typeface="Montserrat Light"/>
            </a:endParaRPr>
          </a:p>
          <a:p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La </a:t>
            </a:r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f</a:t>
            </a:r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ormule </a:t>
            </a:r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fondamentale de la pression :</a:t>
            </a:r>
          </a:p>
          <a:p>
            <a:endParaRPr lang="fr-FR" sz="1800" dirty="0">
              <a:solidFill>
                <a:schemeClr val="tx1"/>
              </a:solidFill>
              <a:latin typeface="Montserrat Light"/>
              <a:cs typeface="Montserrat Light"/>
            </a:endParaRPr>
          </a:p>
          <a:p>
            <a:pPr algn="ctr"/>
            <a:r>
              <a:rPr lang="fr-FR" sz="1800" dirty="0" smtClean="0">
                <a:solidFill>
                  <a:schemeClr val="tx1"/>
                </a:solidFill>
                <a:latin typeface="Montserrat Medium"/>
                <a:cs typeface="Montserrat Medium"/>
              </a:rPr>
              <a:t>P = F / S   en </a:t>
            </a:r>
            <a:r>
              <a:rPr lang="fr-FR" sz="1800" dirty="0">
                <a:solidFill>
                  <a:schemeClr val="tx1"/>
                </a:solidFill>
                <a:latin typeface="Montserrat Medium"/>
                <a:cs typeface="Montserrat Medium"/>
              </a:rPr>
              <a:t>N/m</a:t>
            </a:r>
            <a:r>
              <a:rPr lang="fr-FR" sz="1800" baseline="30000" dirty="0">
                <a:solidFill>
                  <a:schemeClr val="tx1"/>
                </a:solidFill>
                <a:latin typeface="Montserrat Medium"/>
                <a:cs typeface="Montserrat Medium"/>
              </a:rPr>
              <a:t>2</a:t>
            </a:r>
            <a:r>
              <a:rPr lang="fr-FR" sz="1800" dirty="0">
                <a:solidFill>
                  <a:schemeClr val="tx1"/>
                </a:solidFill>
                <a:latin typeface="Montserrat Medium"/>
                <a:cs typeface="Montserrat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469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1178378" y="1583350"/>
            <a:ext cx="7620182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fr-FR" dirty="0" smtClean="0">
                <a:solidFill>
                  <a:srgbClr val="FFFFFF"/>
                </a:solidFill>
              </a:rPr>
              <a:t>LES FORCES APPLIQUÉES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1178378" y="3455436"/>
            <a:ext cx="65505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latin typeface="Montserrat ExtraLight"/>
                <a:cs typeface="Montserrat ExtraLight"/>
              </a:rPr>
              <a:t>sur un </a:t>
            </a:r>
            <a:r>
              <a:rPr lang="fr-FR" dirty="0" smtClean="0">
                <a:latin typeface="Montserrat ExtraLight"/>
                <a:cs typeface="Montserrat ExtraLight"/>
              </a:rPr>
              <a:t>Quadricoptère</a:t>
            </a:r>
            <a:endParaRPr lang="en" dirty="0">
              <a:latin typeface="Montserrat ExtraLight"/>
              <a:cs typeface="Montserrat ExtraLight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1478842" y="1155175"/>
            <a:ext cx="198299" cy="349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/>
            <a:r>
              <a:rPr lang="de-D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ontserrat"/>
              </a:rPr>
              <a:t>2</a:t>
            </a:r>
            <a:endParaRPr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8372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4030222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dirty="0" smtClean="0"/>
              <a:t>La première force.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6" name="Espace réservé du contenu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62" y="-1794171"/>
            <a:ext cx="2891089" cy="1016296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7010378" y="2645812"/>
            <a:ext cx="0" cy="846688"/>
          </a:xfrm>
          <a:prstGeom prst="straightConnector1">
            <a:avLst/>
          </a:prstGeom>
          <a:ln w="28575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hape 83"/>
          <p:cNvSpPr txBox="1">
            <a:spLocks/>
          </p:cNvSpPr>
          <p:nvPr/>
        </p:nvSpPr>
        <p:spPr>
          <a:xfrm>
            <a:off x="1144514" y="2235862"/>
            <a:ext cx="4839847" cy="1256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fr-FR" sz="7200" dirty="0" smtClean="0"/>
              <a:t>Le Poids</a:t>
            </a:r>
            <a:endParaRPr lang="fr-FR" sz="7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8642 L -3.88889E-6 0.64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5522472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/>
              <a:t>L’ équation du poids est : </a:t>
            </a:r>
          </a:p>
        </p:txBody>
      </p:sp>
      <p:sp>
        <p:nvSpPr>
          <p:cNvPr id="10" name="Shape 83"/>
          <p:cNvSpPr txBox="1">
            <a:spLocks/>
          </p:cNvSpPr>
          <p:nvPr/>
        </p:nvSpPr>
        <p:spPr>
          <a:xfrm>
            <a:off x="1144514" y="2235862"/>
            <a:ext cx="1665361" cy="1256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fr-FR" sz="6500" dirty="0" smtClean="0"/>
              <a:t>P = </a:t>
            </a:r>
            <a:endParaRPr lang="fr-FR" sz="6500" dirty="0"/>
          </a:p>
        </p:txBody>
      </p:sp>
      <p:sp>
        <p:nvSpPr>
          <p:cNvPr id="8" name="Shape 83"/>
          <p:cNvSpPr txBox="1">
            <a:spLocks/>
          </p:cNvSpPr>
          <p:nvPr/>
        </p:nvSpPr>
        <p:spPr>
          <a:xfrm>
            <a:off x="2676525" y="2235862"/>
            <a:ext cx="3181350" cy="1256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fr-FR" sz="6500" dirty="0" smtClean="0"/>
              <a:t>m </a:t>
            </a:r>
            <a:r>
              <a:rPr lang="el-GR" sz="6600" dirty="0">
                <a:latin typeface="Montserrat Ultra Light"/>
                <a:cs typeface="Montserrat Ultra Light"/>
              </a:rPr>
              <a:t>×</a:t>
            </a:r>
            <a:r>
              <a:rPr lang="fr-FR" sz="6500" dirty="0" smtClean="0"/>
              <a:t> g</a:t>
            </a:r>
            <a:endParaRPr lang="fr-FR" sz="6500" dirty="0"/>
          </a:p>
        </p:txBody>
      </p:sp>
      <p:sp>
        <p:nvSpPr>
          <p:cNvPr id="9" name="Rectangle 8"/>
          <p:cNvSpPr/>
          <p:nvPr/>
        </p:nvSpPr>
        <p:spPr>
          <a:xfrm>
            <a:off x="1176778" y="3646388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Montserrat Light"/>
                <a:cs typeface="Montserrat Light"/>
              </a:rPr>
              <a:t>L’unité est le </a:t>
            </a:r>
            <a:r>
              <a:rPr lang="fr-FR" dirty="0" smtClean="0">
                <a:solidFill>
                  <a:schemeClr val="tx1"/>
                </a:solidFill>
                <a:latin typeface="Montserrat Light"/>
                <a:cs typeface="Montserrat Light"/>
              </a:rPr>
              <a:t>Newton.</a:t>
            </a:r>
            <a:endParaRPr lang="fr-FR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6778" y="3944306"/>
            <a:ext cx="3238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Montserrat Light"/>
                <a:cs typeface="Montserrat Light"/>
              </a:rPr>
              <a:t>g est l'accélération de la </a:t>
            </a:r>
            <a:r>
              <a:rPr lang="fr-FR" dirty="0" smtClean="0">
                <a:solidFill>
                  <a:schemeClr val="tx1"/>
                </a:solidFill>
                <a:latin typeface="Montserrat Light"/>
                <a:cs typeface="Montserrat Light"/>
              </a:rPr>
              <a:t>pesanteur.</a:t>
            </a:r>
            <a:endParaRPr lang="fr-FR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81926" y="3940805"/>
            <a:ext cx="1824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Montserrat Light"/>
                <a:cs typeface="Montserrat Light"/>
              </a:rPr>
              <a:t>L’unité est le </a:t>
            </a:r>
            <a:r>
              <a:rPr lang="fr-FR" dirty="0" smtClean="0">
                <a:solidFill>
                  <a:schemeClr val="tx1"/>
                </a:solidFill>
                <a:latin typeface="Montserrat Light"/>
                <a:cs typeface="Montserrat Light"/>
              </a:rPr>
              <a:t>m/s</a:t>
            </a:r>
            <a:r>
              <a:rPr lang="fr-FR" baseline="300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2</a:t>
            </a:r>
            <a:r>
              <a:rPr lang="fr-FR" dirty="0" smtClean="0">
                <a:solidFill>
                  <a:schemeClr val="tx1"/>
                </a:solidFill>
                <a:latin typeface="Montserrat Light"/>
                <a:cs typeface="Montserrat Light"/>
              </a:rPr>
              <a:t>.</a:t>
            </a:r>
            <a:endParaRPr lang="fr-FR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948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4030222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fr-FR" dirty="0" smtClean="0"/>
              <a:t>La 2éme force.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0" name="Shape 83"/>
          <p:cNvSpPr txBox="1">
            <a:spLocks/>
          </p:cNvSpPr>
          <p:nvPr/>
        </p:nvSpPr>
        <p:spPr>
          <a:xfrm>
            <a:off x="1144514" y="2235862"/>
            <a:ext cx="7999486" cy="1256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fr-FR" sz="7200" dirty="0"/>
              <a:t>La résultante aérodynamique</a:t>
            </a:r>
          </a:p>
        </p:txBody>
      </p:sp>
    </p:spTree>
    <p:extLst>
      <p:ext uri="{BB962C8B-B14F-4D97-AF65-F5344CB8AC3E}">
        <p14:creationId xmlns:p14="http://schemas.microsoft.com/office/powerpoint/2010/main" val="185400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202590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/>
              <a:t>La résultante </a:t>
            </a:r>
            <a:endParaRPr lang="fr-FR" dirty="0" smtClean="0"/>
          </a:p>
          <a:p>
            <a:pPr lvl="0">
              <a:buNone/>
            </a:pPr>
            <a:r>
              <a:rPr lang="fr-FR" dirty="0" smtClean="0"/>
              <a:t>aérodynamique </a:t>
            </a:r>
            <a:endParaRPr lang="fr-FR" dirty="0"/>
          </a:p>
        </p:txBody>
      </p:sp>
      <p:pic>
        <p:nvPicPr>
          <p:cNvPr id="4" name="Image 3" descr="DJI_11737_04 copy 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r="17492"/>
          <a:stretch/>
        </p:blipFill>
        <p:spPr>
          <a:xfrm>
            <a:off x="3469255" y="-1"/>
            <a:ext cx="5674745" cy="5156867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V="1">
            <a:off x="4730328" y="855579"/>
            <a:ext cx="322935" cy="1249206"/>
          </a:xfrm>
          <a:prstGeom prst="straightConnector1">
            <a:avLst/>
          </a:prstGeom>
          <a:ln w="28575" cmpd="sng">
            <a:solidFill>
              <a:srgbClr val="2626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 flipV="1">
            <a:off x="7171765" y="2726765"/>
            <a:ext cx="653840" cy="1498922"/>
          </a:xfrm>
          <a:prstGeom prst="straightConnector1">
            <a:avLst/>
          </a:prstGeom>
          <a:ln w="28575" cmpd="sng">
            <a:solidFill>
              <a:srgbClr val="2626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16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13387E-6 L 0.01232 -0.0879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-441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0549E-6 L -0.02674 -0.109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" y="-54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202590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/>
              <a:t>La Portance</a:t>
            </a:r>
          </a:p>
        </p:txBody>
      </p:sp>
      <p:pic>
        <p:nvPicPr>
          <p:cNvPr id="14" name="Image 13" descr="large_33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02" y="1369172"/>
            <a:ext cx="1371395" cy="3118971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 flipV="1">
            <a:off x="5118735" y="1207262"/>
            <a:ext cx="723182" cy="1923012"/>
          </a:xfrm>
          <a:prstGeom prst="straightConnector1">
            <a:avLst/>
          </a:prstGeom>
          <a:ln w="28575" cmpd="sng">
            <a:solidFill>
              <a:srgbClr val="2626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5108576" y="1207262"/>
            <a:ext cx="0" cy="1923012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5094112" y="3127833"/>
            <a:ext cx="761917" cy="0"/>
          </a:xfrm>
          <a:prstGeom prst="straightConnector1">
            <a:avLst/>
          </a:prstGeom>
          <a:ln w="28575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091316" y="526805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Montserrat Light"/>
                <a:cs typeface="Montserrat Light"/>
              </a:rPr>
              <a:t>La résultante </a:t>
            </a:r>
            <a:endParaRPr lang="fr-FR" sz="2000" dirty="0" smtClean="0">
              <a:latin typeface="Montserrat Light"/>
              <a:cs typeface="Montserrat Light"/>
            </a:endParaRPr>
          </a:p>
          <a:p>
            <a:r>
              <a:rPr lang="fr-FR" sz="2000" dirty="0" smtClean="0">
                <a:latin typeface="Montserrat Light"/>
                <a:cs typeface="Montserrat Light"/>
              </a:rPr>
              <a:t>aérodynamique</a:t>
            </a:r>
            <a:endParaRPr lang="fr-FR" sz="2000" dirty="0">
              <a:latin typeface="Montserrat Light"/>
              <a:cs typeface="Montserrat Light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091316" y="2868492"/>
            <a:ext cx="146706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3">
                    <a:lumMod val="75000"/>
                  </a:schemeClr>
                </a:solidFill>
                <a:latin typeface="Montserrat Light"/>
                <a:cs typeface="Montserrat Light"/>
              </a:rPr>
              <a:t>La Trainée</a:t>
            </a:r>
            <a:endParaRPr lang="fr-FR" sz="2000" dirty="0">
              <a:solidFill>
                <a:schemeClr val="accent3">
                  <a:lumMod val="75000"/>
                </a:schemeClr>
              </a:solidFill>
              <a:latin typeface="Montserrat Light"/>
              <a:cs typeface="Montserrat Light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183776" y="526805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  <a:latin typeface="Montserrat Light"/>
                <a:cs typeface="Montserrat Light"/>
              </a:rPr>
              <a:t>La Portance</a:t>
            </a:r>
            <a:endParaRPr lang="fr-FR" sz="2000" dirty="0">
              <a:solidFill>
                <a:schemeClr val="accent1"/>
              </a:solidFill>
              <a:latin typeface="Montserrat Light"/>
              <a:cs typeface="Montserrat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6778" y="2265103"/>
            <a:ext cx="300595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Montserrat Light"/>
                <a:cs typeface="Montserrat Light"/>
              </a:rPr>
              <a:t>C’est le projeté orthogonal </a:t>
            </a:r>
          </a:p>
          <a:p>
            <a:r>
              <a:rPr lang="fr-FR" dirty="0" smtClean="0">
                <a:solidFill>
                  <a:schemeClr val="tx1"/>
                </a:solidFill>
                <a:latin typeface="Montserrat Light"/>
                <a:cs typeface="Montserrat Light"/>
              </a:rPr>
              <a:t>de la résultante aérodynamique </a:t>
            </a:r>
          </a:p>
          <a:p>
            <a:r>
              <a:rPr lang="fr-FR" dirty="0" smtClean="0">
                <a:solidFill>
                  <a:schemeClr val="tx1"/>
                </a:solidFill>
                <a:latin typeface="Montserrat Light"/>
                <a:cs typeface="Montserrat Light"/>
              </a:rPr>
              <a:t>sur l’axe (OZ).</a:t>
            </a:r>
            <a:endParaRPr lang="fr-FR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121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93827E-6 L 0.01111 -0.0586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29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0.00035 -0.058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02621 -0.0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p"/>
      <p:bldP spid="18" grpId="0"/>
      <p:bldP spid="18" grpId="1"/>
      <p:bldP spid="18" grpId="2"/>
      <p:bldP spid="19" grpId="0"/>
      <p:bldP spid="19" grpId="1"/>
      <p:bldP spid="19" grpId="2"/>
      <p:bldP spid="2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7" y="1704600"/>
            <a:ext cx="6363011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/>
              <a:t>L’ équation de la Portance </a:t>
            </a:r>
            <a:r>
              <a:rPr lang="fr-FR" dirty="0" smtClean="0"/>
              <a:t>est :</a:t>
            </a:r>
          </a:p>
        </p:txBody>
      </p:sp>
      <p:sp>
        <p:nvSpPr>
          <p:cNvPr id="12" name="Shape 83"/>
          <p:cNvSpPr txBox="1">
            <a:spLocks/>
          </p:cNvSpPr>
          <p:nvPr/>
        </p:nvSpPr>
        <p:spPr>
          <a:xfrm>
            <a:off x="1144514" y="2235862"/>
            <a:ext cx="1797653" cy="1256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fr-FR" sz="6500" dirty="0" smtClean="0"/>
              <a:t>F</a:t>
            </a:r>
            <a:r>
              <a:rPr lang="fr-FR" sz="6500" baseline="-25000" dirty="0" smtClean="0"/>
              <a:t>z</a:t>
            </a:r>
            <a:r>
              <a:rPr lang="fr-FR" sz="6500" dirty="0" smtClean="0"/>
              <a:t> = </a:t>
            </a:r>
            <a:endParaRPr lang="fr-FR" sz="6500" dirty="0"/>
          </a:p>
        </p:txBody>
      </p:sp>
      <p:sp>
        <p:nvSpPr>
          <p:cNvPr id="13" name="Shape 83"/>
          <p:cNvSpPr txBox="1">
            <a:spLocks/>
          </p:cNvSpPr>
          <p:nvPr/>
        </p:nvSpPr>
        <p:spPr>
          <a:xfrm>
            <a:off x="2814103" y="2235862"/>
            <a:ext cx="6329897" cy="1256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fr-CA" sz="6500" dirty="0" smtClean="0"/>
              <a:t>½ rho C</a:t>
            </a:r>
            <a:r>
              <a:rPr lang="fr-CA" sz="6500" baseline="-25000" dirty="0" smtClean="0"/>
              <a:t>z</a:t>
            </a:r>
            <a:r>
              <a:rPr lang="fr-CA" sz="6500" dirty="0" smtClean="0"/>
              <a:t> S V</a:t>
            </a:r>
            <a:r>
              <a:rPr lang="fr-CA" sz="6500" baseline="30000" dirty="0" smtClean="0"/>
              <a:t>2</a:t>
            </a:r>
            <a:endParaRPr lang="fr-CA" sz="6500" baseline="30000" dirty="0"/>
          </a:p>
        </p:txBody>
      </p:sp>
    </p:spTree>
    <p:extLst>
      <p:ext uri="{BB962C8B-B14F-4D97-AF65-F5344CB8AC3E}">
        <p14:creationId xmlns:p14="http://schemas.microsoft.com/office/powerpoint/2010/main" val="1884258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7" y="1704600"/>
            <a:ext cx="2347473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sk-SK" dirty="0"/>
              <a:t>Rhô .. C‘est</a:t>
            </a:r>
            <a:endParaRPr lang="fr-FR" dirty="0" smtClean="0"/>
          </a:p>
        </p:txBody>
      </p:sp>
      <p:sp>
        <p:nvSpPr>
          <p:cNvPr id="5" name="Shape 83"/>
          <p:cNvSpPr txBox="1">
            <a:spLocks/>
          </p:cNvSpPr>
          <p:nvPr/>
        </p:nvSpPr>
        <p:spPr>
          <a:xfrm>
            <a:off x="3361175" y="1704600"/>
            <a:ext cx="5359491" cy="8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fr-FR" dirty="0"/>
              <a:t>la masse volumique d‘air !</a:t>
            </a:r>
            <a:endParaRPr lang="fr-FR" dirty="0" smtClean="0"/>
          </a:p>
        </p:txBody>
      </p:sp>
      <p:sp>
        <p:nvSpPr>
          <p:cNvPr id="6" name="Rectangle 5"/>
          <p:cNvSpPr/>
          <p:nvPr/>
        </p:nvSpPr>
        <p:spPr>
          <a:xfrm>
            <a:off x="1176778" y="2370611"/>
            <a:ext cx="1193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Montserrat Light"/>
                <a:cs typeface="Montserrat Light"/>
              </a:rPr>
              <a:t>ρ (25 c) =</a:t>
            </a:r>
            <a:endParaRPr lang="fr-FR" sz="1800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3365" y="2370611"/>
            <a:ext cx="1744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1,184 kg/</a:t>
            </a:r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m</a:t>
            </a:r>
            <a:r>
              <a:rPr lang="fr-FR" sz="1800" baseline="300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3</a:t>
            </a:r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.</a:t>
            </a:r>
            <a:endParaRPr lang="fr-FR" sz="1800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5882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7" y="1704600"/>
            <a:ext cx="5289640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 smtClean="0"/>
              <a:t>La Surface alaire :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6778" y="2370611"/>
            <a:ext cx="7490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C’est </a:t>
            </a:r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le projeté orthogonal </a:t>
            </a:r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de l’aile sur </a:t>
            </a:r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le plan (ox,oy).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6778" y="2739776"/>
            <a:ext cx="5289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S : Surface </a:t>
            </a:r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en </a:t>
            </a:r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m²</a:t>
            </a:r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.</a:t>
            </a:r>
            <a:endParaRPr lang="fr-FR" sz="1800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531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0321"/>
            <a:ext cx="9144000" cy="5180400"/>
          </a:xfrm>
          <a:prstGeom prst="rect">
            <a:avLst/>
          </a:prstGeom>
          <a:solidFill>
            <a:srgbClr val="24304D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^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hape 45"/>
          <p:cNvSpPr txBox="1">
            <a:spLocks/>
          </p:cNvSpPr>
          <p:nvPr/>
        </p:nvSpPr>
        <p:spPr>
          <a:xfrm>
            <a:off x="1176778" y="1610823"/>
            <a:ext cx="7405748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4400" b="1" dirty="0">
                <a:solidFill>
                  <a:schemeClr val="bg1"/>
                </a:solidFill>
                <a:latin typeface="Montserrat"/>
                <a:cs typeface="Montserrat"/>
              </a:rPr>
              <a:t>ÉTUDE</a:t>
            </a:r>
            <a:br>
              <a:rPr lang="fr-FR" sz="4400" b="1" dirty="0">
                <a:solidFill>
                  <a:schemeClr val="bg1"/>
                </a:solidFill>
                <a:latin typeface="Montserrat"/>
                <a:cs typeface="Montserrat"/>
              </a:rPr>
            </a:br>
            <a:r>
              <a:rPr lang="fr-FR" sz="4400" b="1" dirty="0">
                <a:solidFill>
                  <a:schemeClr val="bg1"/>
                </a:solidFill>
                <a:latin typeface="Montserrat"/>
                <a:cs typeface="Montserrat"/>
              </a:rPr>
              <a:t>AÉRODYNAMIQUE</a:t>
            </a:r>
            <a:endParaRPr lang="en" sz="4400" b="1" dirty="0">
              <a:solidFill>
                <a:schemeClr val="bg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5197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6" y="1704600"/>
            <a:ext cx="7670891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/>
              <a:t>C</a:t>
            </a:r>
            <a:r>
              <a:rPr lang="fr-FR" baseline="-25000" dirty="0"/>
              <a:t>z</a:t>
            </a:r>
            <a:r>
              <a:rPr lang="fr-FR" dirty="0"/>
              <a:t> .. </a:t>
            </a:r>
            <a:r>
              <a:rPr lang="fr-FR" dirty="0" smtClean="0"/>
              <a:t>le </a:t>
            </a:r>
            <a:r>
              <a:rPr lang="fr-FR" dirty="0"/>
              <a:t>coefficient de la </a:t>
            </a:r>
            <a:r>
              <a:rPr lang="fr-FR" dirty="0" smtClean="0"/>
              <a:t>portance!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6778" y="2370611"/>
            <a:ext cx="7490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C</a:t>
            </a:r>
            <a:r>
              <a:rPr lang="pl-PL" sz="1800" baseline="-250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z</a:t>
            </a:r>
            <a:r>
              <a:rPr lang="pl-PL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 </a:t>
            </a:r>
            <a:r>
              <a:rPr lang="pl-PL" sz="1800" dirty="0">
                <a:solidFill>
                  <a:schemeClr val="tx1"/>
                </a:solidFill>
                <a:latin typeface="Montserrat Light"/>
                <a:cs typeface="Montserrat Light"/>
              </a:rPr>
              <a:t>= </a:t>
            </a:r>
            <a:r>
              <a:rPr lang="pl-PL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2 </a:t>
            </a:r>
            <a:r>
              <a:rPr lang="el-GR" sz="1800" dirty="0" smtClean="0">
                <a:solidFill>
                  <a:schemeClr val="tx1"/>
                </a:solidFill>
                <a:latin typeface="Montserrat Ultra Light"/>
                <a:cs typeface="Montserrat Ultra Light"/>
              </a:rPr>
              <a:t>×</a:t>
            </a:r>
            <a:r>
              <a:rPr lang="de-DE" sz="1800" dirty="0" smtClean="0">
                <a:solidFill>
                  <a:schemeClr val="tx1"/>
                </a:solidFill>
                <a:latin typeface="Montserrat Ultra Light"/>
                <a:cs typeface="Montserrat Ultra Light"/>
              </a:rPr>
              <a:t> </a:t>
            </a:r>
            <a:r>
              <a:rPr lang="pl-PL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pi </a:t>
            </a:r>
            <a:r>
              <a:rPr lang="el-GR" sz="1800" dirty="0" smtClean="0">
                <a:solidFill>
                  <a:schemeClr val="tx1"/>
                </a:solidFill>
                <a:latin typeface="Montserrat Ultra Light"/>
                <a:cs typeface="Montserrat Ultra Light"/>
              </a:rPr>
              <a:t>×</a:t>
            </a:r>
            <a:r>
              <a:rPr lang="de-DE" sz="1800" dirty="0" smtClean="0">
                <a:solidFill>
                  <a:schemeClr val="tx1"/>
                </a:solidFill>
                <a:latin typeface="Montserrat Ultra Light"/>
                <a:cs typeface="Montserrat Ultra Light"/>
              </a:rPr>
              <a:t> </a:t>
            </a:r>
            <a:r>
              <a:rPr lang="pl-PL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α </a:t>
            </a:r>
            <a:r>
              <a:rPr lang="pl-PL" sz="1800" dirty="0">
                <a:solidFill>
                  <a:schemeClr val="tx1"/>
                </a:solidFill>
                <a:latin typeface="Montserrat Light"/>
                <a:cs typeface="Montserrat Light"/>
              </a:rPr>
              <a:t>(en radian</a:t>
            </a:r>
            <a:r>
              <a:rPr lang="pl-PL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).</a:t>
            </a:r>
            <a:endParaRPr lang="fr-FR" sz="1800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6778" y="2739776"/>
            <a:ext cx="248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α : L’angle d’attaque.</a:t>
            </a:r>
            <a:endParaRPr lang="fr-FR" sz="1800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92505" y="2739943"/>
            <a:ext cx="5259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L'inclinaison </a:t>
            </a:r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de l'aile par rapport au flux d'air.</a:t>
            </a:r>
          </a:p>
        </p:txBody>
      </p:sp>
    </p:spTree>
    <p:extLst>
      <p:ext uri="{BB962C8B-B14F-4D97-AF65-F5344CB8AC3E}">
        <p14:creationId xmlns:p14="http://schemas.microsoft.com/office/powerpoint/2010/main" val="230756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6" y="1704600"/>
            <a:ext cx="7670891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 smtClean="0"/>
              <a:t>V </a:t>
            </a:r>
            <a:r>
              <a:rPr lang="fr-FR" dirty="0"/>
              <a:t>.. l</a:t>
            </a:r>
            <a:r>
              <a:rPr lang="fr-FR" dirty="0" smtClean="0"/>
              <a:t>a vitesse linéaire!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6778" y="2370611"/>
            <a:ext cx="7490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La </a:t>
            </a:r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relation entre la vitesse </a:t>
            </a:r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linéaire et </a:t>
            </a:r>
            <a:r>
              <a:rPr lang="fr-FR" sz="1800" dirty="0">
                <a:solidFill>
                  <a:schemeClr val="tx1"/>
                </a:solidFill>
                <a:latin typeface="Montserrat Light"/>
                <a:cs typeface="Montserrat Light"/>
              </a:rPr>
              <a:t>la vitesse </a:t>
            </a:r>
            <a:r>
              <a:rPr lang="fr-FR" sz="1800" dirty="0" smtClean="0">
                <a:solidFill>
                  <a:schemeClr val="tx1"/>
                </a:solidFill>
                <a:latin typeface="Montserrat Light"/>
                <a:cs typeface="Montserrat Light"/>
              </a:rPr>
              <a:t>angulaire :</a:t>
            </a:r>
            <a:endParaRPr lang="fr-FR" sz="1800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6778" y="2739776"/>
            <a:ext cx="2485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V</a:t>
            </a:r>
            <a:r>
              <a:rPr lang="el-GR" sz="1800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 </a:t>
            </a:r>
            <a:r>
              <a:rPr lang="el-GR" sz="1800" dirty="0">
                <a:solidFill>
                  <a:srgbClr val="182A2E"/>
                </a:solidFill>
                <a:latin typeface="Montserrat Light"/>
                <a:cs typeface="Montserrat Light"/>
              </a:rPr>
              <a:t>= </a:t>
            </a:r>
            <a:r>
              <a:rPr lang="de-DE" sz="1800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R</a:t>
            </a:r>
            <a:r>
              <a:rPr lang="el-GR" sz="1800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 × </a:t>
            </a:r>
            <a:r>
              <a:rPr lang="fr-FR" sz="1800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Ω.</a:t>
            </a:r>
            <a:endParaRPr lang="fr-FR" sz="1800" dirty="0">
              <a:solidFill>
                <a:srgbClr val="182A2E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63277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title" idx="4294967295"/>
          </p:nvPr>
        </p:nvSpPr>
        <p:spPr>
          <a:xfrm>
            <a:off x="657224" y="0"/>
            <a:ext cx="7846696" cy="264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spcAft>
                <a:spcPts val="1200"/>
              </a:spcAft>
            </a:pPr>
            <a:r>
              <a:rPr lang="fr-FR" sz="3600" dirty="0" smtClean="0">
                <a:solidFill>
                  <a:srgbClr val="FFFFFF"/>
                </a:solidFill>
                <a:latin typeface="Montserrat Medium"/>
                <a:cs typeface="Montserrat Medium"/>
              </a:rPr>
              <a:t>APPLICATION NUMÉRIQUE :</a:t>
            </a:r>
            <a:endParaRPr lang="en" sz="8000" dirty="0">
              <a:solidFill>
                <a:srgbClr val="FFFFFF"/>
              </a:solidFill>
              <a:latin typeface="Montserrat Medium"/>
              <a:cs typeface="Montserrat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224" y="1718270"/>
            <a:ext cx="7490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Nous considérerons 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un mirage 2000 volant à 700 km/</a:t>
            </a: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h 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avec </a:t>
            </a: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un angle d’incidence 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de 5</a:t>
            </a: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°.</a:t>
            </a:r>
            <a:endParaRPr lang="fr-FR" sz="1800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7224" y="2505547"/>
            <a:ext cx="612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F</a:t>
            </a:r>
            <a:r>
              <a:rPr lang="fr-FR" sz="1800" baseline="-250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Z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 </a:t>
            </a: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=</a:t>
            </a:r>
            <a:endParaRPr lang="fr-FR" sz="1800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7224" y="2875063"/>
            <a:ext cx="7490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Avec </a:t>
            </a:r>
            <a:r>
              <a:rPr lang="fr-FR" sz="1800" dirty="0">
                <a:solidFill>
                  <a:schemeClr val="bg1"/>
                </a:solidFill>
                <a:latin typeface="Montserrat Ultra Light"/>
                <a:cs typeface="Montserrat Ultra Light"/>
              </a:rPr>
              <a:t>un poids de 17 </a:t>
            </a:r>
            <a:r>
              <a:rPr lang="fr-FR" sz="18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Tonnes, P </a:t>
            </a:r>
            <a:r>
              <a:rPr lang="fr-FR" sz="1800" dirty="0">
                <a:solidFill>
                  <a:schemeClr val="bg1"/>
                </a:solidFill>
                <a:latin typeface="Montserrat Ultra Light"/>
                <a:cs typeface="Montserrat Ultra Light"/>
              </a:rPr>
              <a:t>= </a:t>
            </a:r>
            <a:r>
              <a:rPr lang="fr-FR" sz="18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m </a:t>
            </a:r>
            <a:r>
              <a:rPr lang="el-GR" sz="1800" dirty="0">
                <a:solidFill>
                  <a:schemeClr val="bg1"/>
                </a:solidFill>
                <a:latin typeface="Montserrat Ultra Light"/>
                <a:cs typeface="Montserrat Ultra Light"/>
              </a:rPr>
              <a:t>×</a:t>
            </a:r>
            <a:r>
              <a:rPr lang="fr-FR" sz="18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 g </a:t>
            </a:r>
            <a:r>
              <a:rPr lang="fr-FR" sz="1800" dirty="0">
                <a:solidFill>
                  <a:schemeClr val="bg1"/>
                </a:solidFill>
                <a:latin typeface="Montserrat Ultra Light"/>
                <a:cs typeface="Montserrat Ultra Light"/>
              </a:rPr>
              <a:t>= </a:t>
            </a:r>
            <a:r>
              <a:rPr lang="fr-FR" sz="1800" dirty="0">
                <a:solidFill>
                  <a:schemeClr val="bg1"/>
                </a:solidFill>
                <a:latin typeface="Montserrat Medium"/>
                <a:cs typeface="Montserrat Medium"/>
              </a:rPr>
              <a:t>170 000 </a:t>
            </a:r>
            <a:r>
              <a:rPr lang="fr-FR" sz="1800" dirty="0">
                <a:solidFill>
                  <a:schemeClr val="bg1"/>
                </a:solidFill>
                <a:latin typeface="Montserrat Ultra Light"/>
                <a:cs typeface="Montserrat Ultra Light"/>
              </a:rPr>
              <a:t>N.</a:t>
            </a:r>
          </a:p>
        </p:txBody>
      </p:sp>
      <p:sp>
        <p:nvSpPr>
          <p:cNvPr id="9" name="Rectangle 8"/>
          <p:cNvSpPr/>
          <p:nvPr/>
        </p:nvSpPr>
        <p:spPr>
          <a:xfrm>
            <a:off x="1139101" y="2508039"/>
            <a:ext cx="6065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½ </a:t>
            </a:r>
            <a:r>
              <a:rPr lang="el-G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×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 1.2 </a:t>
            </a:r>
            <a:r>
              <a:rPr lang="el-G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×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 41 </a:t>
            </a:r>
            <a:r>
              <a:rPr lang="el-G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×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 (194.4)² </a:t>
            </a:r>
            <a:r>
              <a:rPr lang="el-G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×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 2 </a:t>
            </a:r>
            <a:r>
              <a:rPr lang="el-G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×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 π </a:t>
            </a:r>
            <a:r>
              <a:rPr lang="el-G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×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 0.0873 = </a:t>
            </a:r>
            <a:r>
              <a:rPr lang="fr-FR" sz="1800" dirty="0">
                <a:solidFill>
                  <a:srgbClr val="FFFFFF"/>
                </a:solidFill>
                <a:latin typeface="Montserrat Medium"/>
                <a:cs typeface="Montserrat Medium"/>
              </a:rPr>
              <a:t>509 943 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N</a:t>
            </a: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.</a:t>
            </a:r>
            <a:endParaRPr lang="fr-FR" sz="1800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296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76776" y="1697342"/>
            <a:ext cx="74909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b="1" dirty="0" smtClean="0">
                <a:solidFill>
                  <a:schemeClr val="bg1"/>
                </a:solidFill>
                <a:latin typeface="Montserrat"/>
                <a:cs typeface="Montserrat"/>
              </a:rPr>
              <a:t>C’est quoi le problème avec la vitesse ?</a:t>
            </a:r>
            <a:endParaRPr lang="fr-FR" sz="4800" b="1" dirty="0">
              <a:solidFill>
                <a:schemeClr val="bg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27210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6" y="1704600"/>
            <a:ext cx="7670891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 smtClean="0">
                <a:solidFill>
                  <a:schemeClr val="bg1"/>
                </a:solidFill>
              </a:rPr>
              <a:t>La Vitesse linéaire :  </a:t>
            </a:r>
          </a:p>
        </p:txBody>
      </p:sp>
      <p:pic>
        <p:nvPicPr>
          <p:cNvPr id="11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62" y="1143001"/>
            <a:ext cx="6897480" cy="3637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69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6" y="1704600"/>
            <a:ext cx="7670891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 smtClean="0">
                <a:solidFill>
                  <a:schemeClr val="bg1"/>
                </a:solidFill>
              </a:rPr>
              <a:t>La Vitesse angulaire :  </a:t>
            </a:r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15" y="2169583"/>
            <a:ext cx="5257185" cy="2979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974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75" y="836083"/>
            <a:ext cx="7601325" cy="4307418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202674" y="3651428"/>
            <a:ext cx="5468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>
                <a:solidFill>
                  <a:schemeClr val="bg1"/>
                </a:solidFill>
                <a:latin typeface="Montserrat Light"/>
                <a:cs typeface="Montserrat Light"/>
              </a:rPr>
              <a:t>Donc pour faire le calcul de la portance totale, </a:t>
            </a:r>
          </a:p>
          <a:p>
            <a:r>
              <a:rPr lang="fr-FR" sz="1800" dirty="0" smtClean="0">
                <a:solidFill>
                  <a:schemeClr val="bg1"/>
                </a:solidFill>
                <a:latin typeface="Montserrat Light"/>
                <a:cs typeface="Montserrat Light"/>
              </a:rPr>
              <a:t>on </a:t>
            </a:r>
            <a:r>
              <a:rPr lang="fr-FR" sz="1800" dirty="0">
                <a:solidFill>
                  <a:schemeClr val="bg1"/>
                </a:solidFill>
                <a:latin typeface="Montserrat Light"/>
                <a:cs typeface="Montserrat Light"/>
              </a:rPr>
              <a:t>applique </a:t>
            </a:r>
            <a:r>
              <a:rPr lang="fr-FR" sz="1800" dirty="0" smtClean="0">
                <a:solidFill>
                  <a:schemeClr val="bg1"/>
                </a:solidFill>
                <a:latin typeface="Montserrat Light"/>
                <a:cs typeface="Montserrat Light"/>
              </a:rPr>
              <a:t>:</a:t>
            </a:r>
          </a:p>
          <a:p>
            <a:r>
              <a:rPr lang="fr-FR" sz="2400" dirty="0" smtClean="0">
                <a:solidFill>
                  <a:schemeClr val="bg1"/>
                </a:solidFill>
                <a:latin typeface="Montserrat Medium"/>
                <a:cs typeface="Montserrat Medium"/>
              </a:rPr>
              <a:t>la </a:t>
            </a:r>
            <a:r>
              <a:rPr lang="fr-FR" sz="2400" dirty="0">
                <a:solidFill>
                  <a:schemeClr val="bg1"/>
                </a:solidFill>
                <a:latin typeface="Montserrat Medium"/>
                <a:cs typeface="Montserrat Medium"/>
              </a:rPr>
              <a:t>Théorie des éléments </a:t>
            </a:r>
            <a:r>
              <a:rPr lang="fr-FR" sz="2400" dirty="0" smtClean="0">
                <a:solidFill>
                  <a:schemeClr val="bg1"/>
                </a:solidFill>
                <a:latin typeface="Montserrat Medium"/>
                <a:cs typeface="Montserrat Medium"/>
              </a:rPr>
              <a:t>de pale. </a:t>
            </a:r>
            <a:endParaRPr lang="fr-FR" sz="2400" dirty="0">
              <a:solidFill>
                <a:schemeClr val="bg1"/>
              </a:solidFill>
              <a:latin typeface="Montserrat Medium"/>
              <a:cs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3840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74" y="828824"/>
            <a:ext cx="7614133" cy="4314676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 flipV="1">
            <a:off x="2577335" y="92519"/>
            <a:ext cx="0" cy="194543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3229996" y="581658"/>
            <a:ext cx="0" cy="147533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3820438" y="850129"/>
            <a:ext cx="0" cy="1220237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4391245" y="1101091"/>
            <a:ext cx="0" cy="95590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4967153" y="1327350"/>
            <a:ext cx="0" cy="729647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5520980" y="1485003"/>
            <a:ext cx="0" cy="585363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6143354" y="1682306"/>
            <a:ext cx="0" cy="40393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6802952" y="1832633"/>
            <a:ext cx="0" cy="253611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7394676" y="1934794"/>
            <a:ext cx="0" cy="16621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02674" y="3651428"/>
            <a:ext cx="4821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Montserrat Light"/>
                <a:cs typeface="Montserrat Light"/>
              </a:rPr>
              <a:t>Les forces infinitésimales sur des surfaces </a:t>
            </a:r>
          </a:p>
          <a:p>
            <a:r>
              <a:rPr lang="fr-FR" sz="1800" dirty="0">
                <a:solidFill>
                  <a:schemeClr val="bg1"/>
                </a:solidFill>
                <a:latin typeface="Montserrat Light"/>
                <a:cs typeface="Montserrat Light"/>
              </a:rPr>
              <a:t>infiniment petites de la pale.</a:t>
            </a:r>
          </a:p>
        </p:txBody>
      </p:sp>
    </p:spTree>
    <p:extLst>
      <p:ext uri="{BB962C8B-B14F-4D97-AF65-F5344CB8AC3E}">
        <p14:creationId xmlns:p14="http://schemas.microsoft.com/office/powerpoint/2010/main" val="2401767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7" y="1704600"/>
            <a:ext cx="3903224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 smtClean="0">
                <a:solidFill>
                  <a:schemeClr val="bg1"/>
                </a:solidFill>
              </a:rPr>
              <a:t>La portance totale</a:t>
            </a:r>
          </a:p>
        </p:txBody>
      </p:sp>
      <p:sp>
        <p:nvSpPr>
          <p:cNvPr id="6" name="Shape 83"/>
          <p:cNvSpPr txBox="1">
            <a:spLocks/>
          </p:cNvSpPr>
          <p:nvPr/>
        </p:nvSpPr>
        <p:spPr>
          <a:xfrm>
            <a:off x="1144513" y="2235862"/>
            <a:ext cx="7346343" cy="1256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fr-FR" sz="7200" dirty="0">
                <a:solidFill>
                  <a:srgbClr val="FFFFFF"/>
                </a:solidFill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153933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812490" y="733409"/>
            <a:ext cx="330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Candara"/>
                <a:cs typeface="Candara"/>
              </a:rPr>
              <a:t>On a 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F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= ½ </a:t>
            </a:r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ρ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S C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V²</a:t>
            </a:r>
            <a:endParaRPr lang="de-DE" sz="24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95538" y="1445991"/>
            <a:ext cx="2927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si dF</a:t>
            </a:r>
            <a:r>
              <a:rPr lang="fr-FR" sz="2400" baseline="-25000" dirty="0">
                <a:solidFill>
                  <a:schemeClr val="bg1"/>
                </a:solidFill>
                <a:latin typeface="Candara"/>
                <a:cs typeface="Candara"/>
              </a:rPr>
              <a:t>ZT/2 </a:t>
            </a:r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= </a:t>
            </a:r>
            <a:r>
              <a:rPr lang="fr-FR" sz="2400" dirty="0" smtClean="0">
                <a:solidFill>
                  <a:schemeClr val="bg1"/>
                </a:solidFill>
                <a:latin typeface="Candara"/>
                <a:cs typeface="Candara"/>
              </a:rPr>
              <a:t>½ ρ dS V</a:t>
            </a:r>
            <a:r>
              <a:rPr lang="fr-FR" sz="2400" baseline="30000" dirty="0" smtClean="0">
                <a:solidFill>
                  <a:schemeClr val="bg1"/>
                </a:solidFill>
                <a:latin typeface="Candara"/>
                <a:cs typeface="Candara"/>
              </a:rPr>
              <a:t>2</a:t>
            </a:r>
            <a:r>
              <a:rPr lang="fr-FR" sz="2400" dirty="0" smtClean="0">
                <a:solidFill>
                  <a:schemeClr val="bg1"/>
                </a:solidFill>
                <a:latin typeface="Candara"/>
                <a:cs typeface="Candara"/>
              </a:rPr>
              <a:t> C</a:t>
            </a:r>
            <a:r>
              <a:rPr lang="fr-FR" sz="2400" baseline="-25000" dirty="0" smtClean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fr-FR" sz="2400" dirty="0" smtClean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endParaRPr lang="fr-FR" sz="24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76202" y="1888013"/>
            <a:ext cx="2108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= </a:t>
            </a:r>
            <a:r>
              <a:rPr lang="fr-FR" sz="2400" dirty="0" smtClean="0">
                <a:solidFill>
                  <a:schemeClr val="bg1"/>
                </a:solidFill>
                <a:latin typeface="Candara"/>
                <a:cs typeface="Candara"/>
              </a:rPr>
              <a:t>½ ρ L dr V</a:t>
            </a:r>
            <a:r>
              <a:rPr lang="fr-FR" sz="2400" baseline="30000" dirty="0" smtClean="0">
                <a:solidFill>
                  <a:schemeClr val="bg1"/>
                </a:solidFill>
                <a:latin typeface="Candara"/>
                <a:cs typeface="Candara"/>
              </a:rPr>
              <a:t>2</a:t>
            </a:r>
            <a:r>
              <a:rPr lang="fr-FR" sz="2400" dirty="0" smtClean="0">
                <a:solidFill>
                  <a:schemeClr val="bg1"/>
                </a:solidFill>
                <a:latin typeface="Candara"/>
                <a:cs typeface="Candara"/>
              </a:rPr>
              <a:t> C</a:t>
            </a:r>
            <a:r>
              <a:rPr lang="fr-FR" sz="2400" baseline="-25000" dirty="0" smtClean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fr-FR" sz="2400" dirty="0" smtClean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endParaRPr lang="fr-FR" sz="24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11616" y="2330241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 = </a:t>
            </a:r>
            <a:r>
              <a:rPr lang="fr-FR" sz="2400" dirty="0" smtClean="0">
                <a:solidFill>
                  <a:schemeClr val="bg1"/>
                </a:solidFill>
                <a:latin typeface="Candara"/>
                <a:cs typeface="Candara"/>
              </a:rPr>
              <a:t>½ ρ L Ω² r</a:t>
            </a:r>
            <a:r>
              <a:rPr lang="fr-FR" sz="2400" baseline="30000" dirty="0" smtClean="0">
                <a:solidFill>
                  <a:schemeClr val="bg1"/>
                </a:solidFill>
                <a:latin typeface="Candara"/>
                <a:cs typeface="Candara"/>
              </a:rPr>
              <a:t>2</a:t>
            </a:r>
            <a:r>
              <a:rPr lang="fr-FR" sz="2400" dirty="0" smtClean="0">
                <a:solidFill>
                  <a:schemeClr val="bg1"/>
                </a:solidFill>
                <a:latin typeface="Candara"/>
                <a:cs typeface="Candara"/>
              </a:rPr>
              <a:t> C</a:t>
            </a:r>
            <a:r>
              <a:rPr lang="fr-FR" sz="2400" baseline="-25000" dirty="0" smtClean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fr-FR" sz="2400" dirty="0" smtClean="0">
                <a:solidFill>
                  <a:schemeClr val="bg1"/>
                </a:solidFill>
                <a:latin typeface="Candara"/>
                <a:cs typeface="Candara"/>
              </a:rPr>
              <a:t>dr</a:t>
            </a:r>
            <a:endParaRPr lang="fr-FR" sz="24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65687" y="275763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Donc on a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75143" y="264443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3200" dirty="0" smtClean="0">
              <a:solidFill>
                <a:schemeClr val="bg1"/>
              </a:solidFill>
              <a:latin typeface="Candara"/>
              <a:cs typeface="Candara"/>
            </a:endParaRPr>
          </a:p>
          <a:p>
            <a:r>
              <a:rPr lang="fr-FR" sz="3200" dirty="0" smtClean="0">
                <a:solidFill>
                  <a:schemeClr val="bg1"/>
                </a:solidFill>
                <a:latin typeface="Candara"/>
                <a:cs typeface="Candara"/>
              </a:rPr>
              <a:t>F</a:t>
            </a:r>
            <a:r>
              <a:rPr lang="fr-FR" sz="3200" baseline="-25000" dirty="0" smtClean="0">
                <a:solidFill>
                  <a:schemeClr val="bg1"/>
                </a:solidFill>
                <a:latin typeface="Candara"/>
                <a:cs typeface="Candara"/>
              </a:rPr>
              <a:t>ZT/2</a:t>
            </a:r>
            <a:r>
              <a:rPr lang="fr-FR" sz="3200" dirty="0" smtClean="0">
                <a:solidFill>
                  <a:schemeClr val="bg1"/>
                </a:solidFill>
                <a:latin typeface="Candara"/>
                <a:cs typeface="Candara"/>
              </a:rPr>
              <a:t>   = ∫½ ρ L Ω² r</a:t>
            </a:r>
            <a:r>
              <a:rPr lang="fr-FR" sz="3200" baseline="30000" dirty="0" smtClean="0">
                <a:solidFill>
                  <a:schemeClr val="bg1"/>
                </a:solidFill>
                <a:latin typeface="Candara"/>
                <a:cs typeface="Candara"/>
              </a:rPr>
              <a:t>2</a:t>
            </a:r>
            <a:r>
              <a:rPr lang="fr-FR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fr-FR" sz="3200" dirty="0" smtClean="0">
                <a:solidFill>
                  <a:schemeClr val="bg1"/>
                </a:solidFill>
                <a:latin typeface="Candara"/>
                <a:cs typeface="Candara"/>
              </a:rPr>
              <a:t>C</a:t>
            </a:r>
            <a:r>
              <a:rPr lang="fr-FR" sz="3200" baseline="-25000" dirty="0" smtClean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fr-FR" sz="3200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fr-FR" sz="3200" dirty="0" smtClean="0">
                <a:solidFill>
                  <a:schemeClr val="bg1"/>
                </a:solidFill>
                <a:latin typeface="Candara"/>
                <a:cs typeface="Candara"/>
              </a:rPr>
              <a:t>dr</a:t>
            </a:r>
            <a:endParaRPr lang="fr-FR" sz="32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4607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6.11489E-7 L -2.22222E-6 -0.486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657224" y="737782"/>
            <a:ext cx="59050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kern="1200" dirty="0" smtClean="0">
                <a:solidFill>
                  <a:srgbClr val="FFFFFF"/>
                </a:solidFill>
                <a:latin typeface="Montserrat Medium"/>
                <a:cs typeface="Montserrat Medium"/>
              </a:rPr>
              <a:t>“ La </a:t>
            </a:r>
            <a:r>
              <a:rPr lang="fr-FR" sz="3200" b="1" kern="1200" dirty="0">
                <a:solidFill>
                  <a:srgbClr val="FFFFFF"/>
                </a:solidFill>
                <a:latin typeface="Montserrat Medium"/>
                <a:cs typeface="Montserrat Medium"/>
              </a:rPr>
              <a:t>théorie est absurde sans la pratique et la pratique est aveugle sans la théorie</a:t>
            </a:r>
            <a:r>
              <a:rPr lang="fr-FR" sz="3200" b="1" kern="1200" dirty="0" smtClean="0">
                <a:solidFill>
                  <a:srgbClr val="FFFFFF"/>
                </a:solidFill>
                <a:latin typeface="Montserrat Medium"/>
                <a:cs typeface="Montserrat Medium"/>
              </a:rPr>
              <a:t>. </a:t>
            </a:r>
            <a:r>
              <a:rPr lang="fr-FR" sz="3200" b="1" kern="1200" dirty="0">
                <a:solidFill>
                  <a:srgbClr val="FFFFFF"/>
                </a:solidFill>
                <a:latin typeface="Montserrat Medium"/>
                <a:cs typeface="Montserrat Medium"/>
              </a:rPr>
              <a:t>”</a:t>
            </a:r>
          </a:p>
          <a:p>
            <a:r>
              <a:rPr lang="es-ES_tradnl" sz="3200" b="1" kern="1200" dirty="0">
                <a:solidFill>
                  <a:srgbClr val="FFFFFF"/>
                </a:solidFill>
                <a:latin typeface="Montserrat Medium"/>
                <a:cs typeface="Montserrat Medium"/>
              </a:rPr>
              <a:t>Emmanuel Kant</a:t>
            </a:r>
          </a:p>
          <a:p>
            <a:endParaRPr lang="fr-FR" sz="3200" dirty="0">
              <a:latin typeface="Montserrat Medium"/>
              <a:cs typeface="Montserrat Medium"/>
            </a:endParaRPr>
          </a:p>
          <a:p>
            <a:endParaRPr lang="fr-FR" sz="3200" dirty="0">
              <a:latin typeface="Montserrat Medium"/>
              <a:cs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7050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75143" y="156506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3200" dirty="0" smtClean="0">
              <a:solidFill>
                <a:srgbClr val="FFFFFF"/>
              </a:solidFill>
              <a:latin typeface="Candara"/>
              <a:cs typeface="Candara"/>
            </a:endParaRPr>
          </a:p>
          <a:p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F</a:t>
            </a:r>
            <a:r>
              <a:rPr lang="fr-FR" sz="3200" baseline="-25000" dirty="0" smtClean="0">
                <a:solidFill>
                  <a:srgbClr val="FFFFFF"/>
                </a:solidFill>
                <a:latin typeface="Candara"/>
                <a:cs typeface="Candara"/>
              </a:rPr>
              <a:t>ZT/2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   = ∫½ ρ L Ω² r</a:t>
            </a:r>
            <a:r>
              <a:rPr lang="fr-FR" sz="3200" baseline="30000" dirty="0" smtClean="0">
                <a:solidFill>
                  <a:srgbClr val="FFFFFF"/>
                </a:solidFill>
                <a:latin typeface="Candara"/>
                <a:cs typeface="Candara"/>
              </a:rPr>
              <a:t>2</a:t>
            </a:r>
            <a:r>
              <a:rPr lang="fr-FR" sz="320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C</a:t>
            </a:r>
            <a:r>
              <a:rPr lang="fr-FR" sz="3200" baseline="-25000" dirty="0" smtClean="0">
                <a:solidFill>
                  <a:srgbClr val="FFFFFF"/>
                </a:solidFill>
                <a:latin typeface="Candara"/>
                <a:cs typeface="Candara"/>
              </a:rPr>
              <a:t>Z</a:t>
            </a:r>
            <a:r>
              <a:rPr lang="fr-FR" sz="320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dr</a:t>
            </a:r>
            <a:endParaRPr lang="fr-FR" sz="32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9583" y="1196204"/>
            <a:ext cx="344196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solidFill>
                  <a:srgbClr val="FFFFFF"/>
                </a:solidFill>
                <a:latin typeface="Candara"/>
                <a:cs typeface="Candara"/>
              </a:rPr>
              <a:t> = 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½ ρ L C</a:t>
            </a:r>
            <a:r>
              <a:rPr lang="fr-FR" sz="3200" baseline="-25000" dirty="0" smtClean="0">
                <a:solidFill>
                  <a:srgbClr val="FFFFFF"/>
                </a:solidFill>
                <a:latin typeface="Candara"/>
                <a:cs typeface="Candara"/>
              </a:rPr>
              <a:t>Z</a:t>
            </a:r>
            <a:r>
              <a:rPr lang="fr-FR" sz="320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Ω</a:t>
            </a:r>
            <a:r>
              <a:rPr lang="fr-FR" sz="3200" dirty="0">
                <a:solidFill>
                  <a:srgbClr val="FFFFFF"/>
                </a:solidFill>
                <a:latin typeface="Candara"/>
                <a:cs typeface="Candara"/>
              </a:rPr>
              <a:t>² ∫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r</a:t>
            </a:r>
            <a:r>
              <a:rPr lang="fr-FR" sz="3200" baseline="30000" dirty="0" smtClean="0">
                <a:solidFill>
                  <a:srgbClr val="FFFFFF"/>
                </a:solidFill>
                <a:latin typeface="Candara"/>
                <a:cs typeface="Candara"/>
              </a:rPr>
              <a:t>2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 dr</a:t>
            </a:r>
            <a:endParaRPr lang="fr-FR" sz="32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34803" y="1750880"/>
            <a:ext cx="330177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solidFill>
                  <a:srgbClr val="FFFFFF"/>
                </a:solidFill>
                <a:latin typeface="Candara"/>
                <a:cs typeface="Candara"/>
              </a:rPr>
              <a:t> = 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½ ρ L C</a:t>
            </a:r>
            <a:r>
              <a:rPr lang="fr-FR" sz="3200" baseline="-25000" dirty="0" smtClean="0">
                <a:solidFill>
                  <a:srgbClr val="FFFFFF"/>
                </a:solidFill>
                <a:latin typeface="Candara"/>
                <a:cs typeface="Candara"/>
              </a:rPr>
              <a:t>Z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 Ω² 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ea typeface="Lucida Grande"/>
                <a:cs typeface="Candara"/>
              </a:rPr>
              <a:t>⅓</a:t>
            </a:r>
            <a:r>
              <a:rPr lang="fr-FR" sz="320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R</a:t>
            </a:r>
            <a:r>
              <a:rPr lang="fr-FR" sz="3200" baseline="30000" dirty="0" smtClean="0">
                <a:solidFill>
                  <a:srgbClr val="FFFFFF"/>
                </a:solidFill>
                <a:latin typeface="Candara"/>
                <a:cs typeface="Candara"/>
              </a:rPr>
              <a:t>3</a:t>
            </a:r>
            <a:endParaRPr lang="fr-FR" sz="32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37301" y="2292509"/>
            <a:ext cx="290222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solidFill>
                  <a:srgbClr val="FFFFFF"/>
                </a:solidFill>
                <a:latin typeface="Candara"/>
                <a:cs typeface="Candara"/>
              </a:rPr>
              <a:t> = 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ea typeface="Lucida Grande"/>
                <a:cs typeface="Candara"/>
              </a:rPr>
              <a:t>⅙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 ρ L C</a:t>
            </a:r>
            <a:r>
              <a:rPr lang="fr-FR" sz="3200" baseline="-25000" dirty="0" smtClean="0">
                <a:solidFill>
                  <a:srgbClr val="FFFFFF"/>
                </a:solidFill>
                <a:latin typeface="Candara"/>
                <a:cs typeface="Candara"/>
              </a:rPr>
              <a:t>Z</a:t>
            </a:r>
            <a:r>
              <a:rPr lang="fr-FR" sz="3200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Ω² R</a:t>
            </a:r>
            <a:r>
              <a:rPr lang="fr-FR" sz="3200" baseline="30000" dirty="0" smtClean="0">
                <a:solidFill>
                  <a:srgbClr val="FFFFFF"/>
                </a:solidFill>
                <a:latin typeface="Candara"/>
                <a:cs typeface="Candara"/>
              </a:rPr>
              <a:t>3</a:t>
            </a:r>
            <a:endParaRPr lang="fr-FR" sz="32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12" name="Espace réservé du texte 2"/>
          <p:cNvSpPr txBox="1">
            <a:spLocks/>
          </p:cNvSpPr>
          <p:nvPr/>
        </p:nvSpPr>
        <p:spPr>
          <a:xfrm>
            <a:off x="1923143" y="2924675"/>
            <a:ext cx="5926666" cy="1393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200" dirty="0" smtClean="0">
                <a:solidFill>
                  <a:srgbClr val="FFFFFF"/>
                </a:solidFill>
                <a:latin typeface="Candara"/>
                <a:cs typeface="Candara"/>
              </a:rPr>
              <a:t>Pour </a:t>
            </a:r>
            <a:r>
              <a:rPr lang="fr-FR" sz="3200" dirty="0">
                <a:solidFill>
                  <a:srgbClr val="FFFFFF"/>
                </a:solidFill>
                <a:latin typeface="Candara"/>
                <a:cs typeface="Candara"/>
              </a:rPr>
              <a:t>une hélice (deux pales) : </a:t>
            </a:r>
          </a:p>
          <a:p>
            <a:pPr algn="ctr"/>
            <a:r>
              <a:rPr lang="fr-FR" sz="3200" b="1" dirty="0" smtClean="0">
                <a:solidFill>
                  <a:srgbClr val="FFFFFF"/>
                </a:solidFill>
                <a:latin typeface="Candara"/>
                <a:cs typeface="Candara"/>
              </a:rPr>
              <a:t>F</a:t>
            </a:r>
            <a:r>
              <a:rPr lang="fr-FR" sz="3200" b="1" baseline="-25000" dirty="0" smtClean="0">
                <a:solidFill>
                  <a:srgbClr val="FFFFFF"/>
                </a:solidFill>
                <a:latin typeface="Candara"/>
                <a:cs typeface="Candara"/>
              </a:rPr>
              <a:t>ZT</a:t>
            </a:r>
            <a:r>
              <a:rPr lang="fr-FR" sz="3200" b="1" dirty="0" smtClean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fr-FR" sz="3200" b="1" dirty="0">
                <a:solidFill>
                  <a:srgbClr val="FFFFFF"/>
                </a:solidFill>
                <a:latin typeface="Candara"/>
                <a:cs typeface="Candara"/>
              </a:rPr>
              <a:t>= 1/3 ρ L Ω² C</a:t>
            </a:r>
            <a:r>
              <a:rPr lang="fr-FR" sz="3200" b="1" baseline="-25000" dirty="0">
                <a:solidFill>
                  <a:srgbClr val="FFFFFF"/>
                </a:solidFill>
                <a:latin typeface="Candara"/>
                <a:cs typeface="Candara"/>
              </a:rPr>
              <a:t>Z</a:t>
            </a:r>
            <a:r>
              <a:rPr lang="fr-FR" sz="3200" b="1" dirty="0">
                <a:solidFill>
                  <a:srgbClr val="FFFFFF"/>
                </a:solidFill>
                <a:latin typeface="Candara"/>
                <a:cs typeface="Candara"/>
              </a:rPr>
              <a:t> R</a:t>
            </a:r>
            <a:r>
              <a:rPr lang="fr-FR" sz="3200" b="1" baseline="30000" dirty="0">
                <a:solidFill>
                  <a:srgbClr val="FFFFFF"/>
                </a:solidFill>
                <a:latin typeface="Candara"/>
                <a:cs typeface="Candara"/>
              </a:rPr>
              <a:t>3</a:t>
            </a:r>
          </a:p>
          <a:p>
            <a:pPr algn="ctr"/>
            <a:endParaRPr lang="fr-FR" sz="32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14766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/>
          <p:cNvSpPr txBox="1">
            <a:spLocks/>
          </p:cNvSpPr>
          <p:nvPr/>
        </p:nvSpPr>
        <p:spPr>
          <a:xfrm>
            <a:off x="1630589" y="1811494"/>
            <a:ext cx="6397625" cy="760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b="1" dirty="0" smtClean="0">
                <a:solidFill>
                  <a:srgbClr val="FFFFFF"/>
                </a:solidFill>
                <a:latin typeface="Candara"/>
                <a:cs typeface="Candara"/>
              </a:rPr>
              <a:t>F</a:t>
            </a:r>
            <a:r>
              <a:rPr lang="fr-FR" sz="6000" b="1" baseline="-25000" dirty="0" smtClean="0">
                <a:solidFill>
                  <a:srgbClr val="FFFFFF"/>
                </a:solidFill>
                <a:latin typeface="Candara"/>
                <a:cs typeface="Candara"/>
              </a:rPr>
              <a:t>ZT</a:t>
            </a:r>
            <a:r>
              <a:rPr lang="fr-FR" sz="6000" b="1" dirty="0" smtClean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fr-FR" sz="6000" b="1" dirty="0">
                <a:solidFill>
                  <a:srgbClr val="FFFFFF"/>
                </a:solidFill>
                <a:latin typeface="Candara"/>
                <a:cs typeface="Candara"/>
              </a:rPr>
              <a:t>= 1/3 ρ L Ω² C</a:t>
            </a:r>
            <a:r>
              <a:rPr lang="fr-FR" sz="6000" b="1" baseline="-25000" dirty="0">
                <a:solidFill>
                  <a:srgbClr val="FFFFFF"/>
                </a:solidFill>
                <a:latin typeface="Candara"/>
                <a:cs typeface="Candara"/>
              </a:rPr>
              <a:t>Z</a:t>
            </a:r>
            <a:r>
              <a:rPr lang="fr-FR" sz="6000" b="1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fr-FR" sz="6000" b="1" dirty="0" smtClean="0">
                <a:solidFill>
                  <a:srgbClr val="FFFFFF"/>
                </a:solidFill>
                <a:latin typeface="Candara"/>
                <a:cs typeface="Candara"/>
              </a:rPr>
              <a:t>R</a:t>
            </a:r>
            <a:r>
              <a:rPr lang="fr-FR" sz="6000" b="1" baseline="30000" dirty="0" smtClean="0">
                <a:solidFill>
                  <a:srgbClr val="FFFFFF"/>
                </a:solidFill>
                <a:latin typeface="Candara"/>
                <a:cs typeface="Candara"/>
              </a:rPr>
              <a:t>3</a:t>
            </a:r>
          </a:p>
          <a:p>
            <a:endParaRPr lang="fr-FR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614589" y="1393103"/>
            <a:ext cx="4000501" cy="6462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fr-FR" sz="2400" dirty="0" smtClean="0">
                <a:solidFill>
                  <a:srgbClr val="FFFFFF"/>
                </a:solidFill>
                <a:latin typeface="Candara"/>
                <a:cs typeface="Candara"/>
              </a:rPr>
              <a:t>La Portance totale est :</a:t>
            </a:r>
            <a:endParaRPr lang="fr-FR" sz="36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6262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202590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/>
              <a:t>La </a:t>
            </a:r>
            <a:r>
              <a:rPr lang="fr-FR" dirty="0" smtClean="0"/>
              <a:t>Trainée </a:t>
            </a:r>
            <a:endParaRPr lang="fr-FR" dirty="0"/>
          </a:p>
        </p:txBody>
      </p:sp>
      <p:pic>
        <p:nvPicPr>
          <p:cNvPr id="14" name="Image 13" descr="large_33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02" y="1369172"/>
            <a:ext cx="1371395" cy="3118971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 flipV="1">
            <a:off x="5118735" y="1207262"/>
            <a:ext cx="723182" cy="1923012"/>
          </a:xfrm>
          <a:prstGeom prst="straightConnector1">
            <a:avLst/>
          </a:prstGeom>
          <a:ln w="28575" cmpd="sng">
            <a:solidFill>
              <a:srgbClr val="2626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5108576" y="1207262"/>
            <a:ext cx="0" cy="1923012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5094112" y="3127833"/>
            <a:ext cx="761917" cy="0"/>
          </a:xfrm>
          <a:prstGeom prst="straightConnector1">
            <a:avLst/>
          </a:prstGeom>
          <a:ln w="28575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091316" y="526805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Montserrat Light"/>
                <a:cs typeface="Montserrat Light"/>
              </a:rPr>
              <a:t>La résultante </a:t>
            </a:r>
            <a:endParaRPr lang="fr-FR" sz="2000" dirty="0" smtClean="0">
              <a:latin typeface="Montserrat Light"/>
              <a:cs typeface="Montserrat Light"/>
            </a:endParaRPr>
          </a:p>
          <a:p>
            <a:r>
              <a:rPr lang="fr-FR" sz="2000" dirty="0" smtClean="0">
                <a:latin typeface="Montserrat Light"/>
                <a:cs typeface="Montserrat Light"/>
              </a:rPr>
              <a:t>aérodynamique</a:t>
            </a:r>
            <a:endParaRPr lang="fr-FR" sz="2000" dirty="0">
              <a:latin typeface="Montserrat Light"/>
              <a:cs typeface="Montserrat Light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091316" y="2868492"/>
            <a:ext cx="146706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8BAB42">
                    <a:lumMod val="75000"/>
                  </a:srgbClr>
                </a:solidFill>
                <a:latin typeface="Montserrat Light"/>
                <a:cs typeface="Montserrat Light"/>
              </a:rPr>
              <a:t>La Trainée</a:t>
            </a:r>
            <a:endParaRPr lang="fr-FR" sz="2000" dirty="0">
              <a:solidFill>
                <a:srgbClr val="8BAB42">
                  <a:lumMod val="75000"/>
                </a:srgbClr>
              </a:solidFill>
              <a:latin typeface="Montserrat Light"/>
              <a:cs typeface="Montserrat Light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183776" y="526805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3A81BA"/>
                </a:solidFill>
                <a:latin typeface="Montserrat Light"/>
                <a:cs typeface="Montserrat Light"/>
              </a:rPr>
              <a:t>La Portance</a:t>
            </a:r>
            <a:endParaRPr lang="fr-FR" sz="2000" dirty="0">
              <a:solidFill>
                <a:srgbClr val="3A81BA"/>
              </a:solidFill>
              <a:latin typeface="Montserrat Light"/>
              <a:cs typeface="Montserrat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76778" y="2265103"/>
            <a:ext cx="300595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Montserrat Light"/>
                <a:cs typeface="Montserrat Light"/>
              </a:rPr>
              <a:t>C’est le projeté orthogonal </a:t>
            </a:r>
          </a:p>
          <a:p>
            <a:r>
              <a:rPr lang="fr-FR" dirty="0" smtClean="0">
                <a:solidFill>
                  <a:schemeClr val="tx1"/>
                </a:solidFill>
                <a:latin typeface="Montserrat Light"/>
                <a:cs typeface="Montserrat Light"/>
              </a:rPr>
              <a:t>de la résultante aérodynamique </a:t>
            </a:r>
          </a:p>
          <a:p>
            <a:r>
              <a:rPr lang="fr-FR" dirty="0" smtClean="0">
                <a:solidFill>
                  <a:schemeClr val="tx1"/>
                </a:solidFill>
                <a:latin typeface="Montserrat Light"/>
                <a:cs typeface="Montserrat Light"/>
              </a:rPr>
              <a:t>sur l’axe (OX).</a:t>
            </a:r>
            <a:endParaRPr lang="fr-FR" dirty="0">
              <a:solidFill>
                <a:schemeClr val="tx1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8294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93827E-6 L 0.01111 -0.0586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29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0.00035 -0.058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94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02621 -0.0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p"/>
      <p:bldP spid="18" grpId="0"/>
      <p:bldP spid="18" grpId="1"/>
      <p:bldP spid="18" grpId="2"/>
      <p:bldP spid="19" grpId="0"/>
      <p:bldP spid="20" grpId="0"/>
      <p:bldP spid="20" grpId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7" y="1704600"/>
            <a:ext cx="6363011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/>
              <a:t>L’ équation de la </a:t>
            </a:r>
            <a:r>
              <a:rPr lang="fr-FR" dirty="0" smtClean="0"/>
              <a:t>Trainée est :</a:t>
            </a:r>
          </a:p>
        </p:txBody>
      </p:sp>
      <p:sp>
        <p:nvSpPr>
          <p:cNvPr id="12" name="Shape 83"/>
          <p:cNvSpPr txBox="1">
            <a:spLocks/>
          </p:cNvSpPr>
          <p:nvPr/>
        </p:nvSpPr>
        <p:spPr>
          <a:xfrm>
            <a:off x="1144514" y="2235862"/>
            <a:ext cx="1797653" cy="1256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fr-FR" sz="6500" dirty="0" smtClean="0"/>
              <a:t>F</a:t>
            </a:r>
            <a:r>
              <a:rPr lang="fr-FR" sz="6500" baseline="-25000" dirty="0"/>
              <a:t>x</a:t>
            </a:r>
            <a:r>
              <a:rPr lang="fr-FR" sz="6500" dirty="0" smtClean="0"/>
              <a:t> = </a:t>
            </a:r>
            <a:endParaRPr lang="fr-FR" sz="6500" dirty="0"/>
          </a:p>
        </p:txBody>
      </p:sp>
      <p:sp>
        <p:nvSpPr>
          <p:cNvPr id="13" name="Shape 83"/>
          <p:cNvSpPr txBox="1">
            <a:spLocks/>
          </p:cNvSpPr>
          <p:nvPr/>
        </p:nvSpPr>
        <p:spPr>
          <a:xfrm>
            <a:off x="2814103" y="2235862"/>
            <a:ext cx="6329897" cy="1256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fr-CA" sz="6500" dirty="0" smtClean="0"/>
              <a:t>½ rho C</a:t>
            </a:r>
            <a:r>
              <a:rPr lang="fr-CA" sz="6500" baseline="-25000" dirty="0"/>
              <a:t>x</a:t>
            </a:r>
            <a:r>
              <a:rPr lang="fr-CA" sz="6500" dirty="0" smtClean="0"/>
              <a:t> S V</a:t>
            </a:r>
            <a:r>
              <a:rPr lang="fr-CA" sz="6500" baseline="30000" dirty="0" smtClean="0"/>
              <a:t>2</a:t>
            </a:r>
            <a:endParaRPr lang="fr-CA" sz="6500" baseline="30000" dirty="0"/>
          </a:p>
        </p:txBody>
      </p:sp>
    </p:spTree>
    <p:extLst>
      <p:ext uri="{BB962C8B-B14F-4D97-AF65-F5344CB8AC3E}">
        <p14:creationId xmlns:p14="http://schemas.microsoft.com/office/powerpoint/2010/main" val="204019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7" y="1704600"/>
            <a:ext cx="3903224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 smtClean="0">
                <a:solidFill>
                  <a:schemeClr val="tx1"/>
                </a:solidFill>
              </a:rPr>
              <a:t>La trainée totale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129535" y="2391453"/>
            <a:ext cx="7030215" cy="138226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>
                <a:solidFill>
                  <a:schemeClr val="tx1"/>
                </a:solidFill>
                <a:latin typeface="Candara"/>
                <a:cs typeface="Candara"/>
              </a:rPr>
              <a:t>Pour obtenir la trainée totale de l'hélice, il suffit d'intégrer les forces infinitésimales sur des surfaces infiniment petites le long du rayon de l'hélice de la même méthode qu’on a calculé la portance.</a:t>
            </a:r>
            <a:r>
              <a:rPr lang="en-US" sz="1800" dirty="0">
                <a:solidFill>
                  <a:schemeClr val="tx1"/>
                </a:solidFill>
                <a:latin typeface="Candara"/>
                <a:cs typeface="Candar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485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7" y="1704600"/>
            <a:ext cx="3903224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 smtClean="0">
                <a:solidFill>
                  <a:srgbClr val="000000"/>
                </a:solidFill>
              </a:rPr>
              <a:t>La trainée totale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129535" y="2391453"/>
            <a:ext cx="7030215" cy="5355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>
                <a:solidFill>
                  <a:srgbClr val="000000"/>
                </a:solidFill>
                <a:latin typeface="Candara"/>
                <a:cs typeface="Candara"/>
              </a:rPr>
              <a:t>Après tout calcul fait, on obtient le résultat suivant :</a:t>
            </a:r>
            <a:endParaRPr lang="en-US" sz="18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979715" y="2801912"/>
            <a:ext cx="7180036" cy="1068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en-US"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b="1" dirty="0" smtClean="0">
                <a:solidFill>
                  <a:srgbClr val="000000"/>
                </a:solidFill>
                <a:latin typeface="Candara"/>
                <a:cs typeface="Candara"/>
              </a:rPr>
              <a:t>F</a:t>
            </a:r>
            <a:r>
              <a:rPr lang="fr-FR" sz="6000" b="1" baseline="-25000" dirty="0" smtClean="0">
                <a:solidFill>
                  <a:srgbClr val="000000"/>
                </a:solidFill>
                <a:latin typeface="Candara"/>
                <a:cs typeface="Candara"/>
              </a:rPr>
              <a:t>XT</a:t>
            </a:r>
            <a:r>
              <a:rPr lang="fr-FR" sz="6000" b="1" dirty="0" smtClean="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lang="fr-FR" sz="6000" b="1" dirty="0">
                <a:solidFill>
                  <a:srgbClr val="000000"/>
                </a:solidFill>
                <a:latin typeface="Candara"/>
                <a:cs typeface="Candara"/>
              </a:rPr>
              <a:t>= 1/3 ρ </a:t>
            </a:r>
            <a:r>
              <a:rPr lang="fr-FR" sz="6000" b="1" dirty="0" smtClean="0">
                <a:solidFill>
                  <a:srgbClr val="000000"/>
                </a:solidFill>
                <a:latin typeface="Candara"/>
                <a:cs typeface="Candara"/>
              </a:rPr>
              <a:t>E </a:t>
            </a:r>
            <a:r>
              <a:rPr lang="fr-FR" sz="6000" b="1" dirty="0">
                <a:solidFill>
                  <a:srgbClr val="000000"/>
                </a:solidFill>
                <a:latin typeface="Candara"/>
                <a:cs typeface="Candara"/>
              </a:rPr>
              <a:t>Ω² </a:t>
            </a:r>
            <a:r>
              <a:rPr lang="fr-FR" sz="6000" b="1" dirty="0" smtClean="0">
                <a:solidFill>
                  <a:srgbClr val="000000"/>
                </a:solidFill>
                <a:latin typeface="Candara"/>
                <a:cs typeface="Candara"/>
              </a:rPr>
              <a:t>C</a:t>
            </a:r>
            <a:r>
              <a:rPr lang="fr-FR" sz="6000" b="1" baseline="-25000" dirty="0">
                <a:solidFill>
                  <a:srgbClr val="000000"/>
                </a:solidFill>
                <a:latin typeface="Candara"/>
                <a:cs typeface="Candara"/>
              </a:rPr>
              <a:t>X</a:t>
            </a:r>
            <a:r>
              <a:rPr lang="fr-FR" sz="6000" b="1" dirty="0" smtClean="0">
                <a:solidFill>
                  <a:srgbClr val="000000"/>
                </a:solidFill>
                <a:latin typeface="Candara"/>
                <a:cs typeface="Candara"/>
              </a:rPr>
              <a:t> R</a:t>
            </a:r>
            <a:r>
              <a:rPr lang="fr-FR" sz="6000" b="1" baseline="30000" dirty="0" smtClean="0">
                <a:solidFill>
                  <a:srgbClr val="000000"/>
                </a:solidFill>
                <a:latin typeface="Candara"/>
                <a:cs typeface="Candara"/>
              </a:rPr>
              <a:t>3</a:t>
            </a:r>
          </a:p>
          <a:p>
            <a:endParaRPr lang="fr-FR" sz="2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44788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7" y="1704600"/>
            <a:ext cx="5354652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>
                <a:solidFill>
                  <a:schemeClr val="bg1"/>
                </a:solidFill>
              </a:rPr>
              <a:t>La Puissance absorbée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6" name="Shape 83"/>
          <p:cNvSpPr txBox="1">
            <a:spLocks/>
          </p:cNvSpPr>
          <p:nvPr/>
        </p:nvSpPr>
        <p:spPr>
          <a:xfrm>
            <a:off x="1144513" y="2235862"/>
            <a:ext cx="7346343" cy="1256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fr-FR" sz="7200" dirty="0">
                <a:solidFill>
                  <a:srgbClr val="FFFFFF"/>
                </a:solidFill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21006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812490" y="733409"/>
            <a:ext cx="754532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Candara"/>
                <a:cs typeface="Candara"/>
              </a:rPr>
              <a:t>En supposant un élément de pale de corde noté L, de largeur dr situé à une distance r du centre. </a:t>
            </a:r>
          </a:p>
          <a:p>
            <a:r>
              <a:rPr lang="fr-FR" sz="2400" dirty="0">
                <a:solidFill>
                  <a:srgbClr val="FFFFFF"/>
                </a:solidFill>
                <a:latin typeface="Candara"/>
                <a:cs typeface="Candara"/>
              </a:rPr>
              <a:t>Sa vitesse est :</a:t>
            </a:r>
            <a:endParaRPr lang="de-DE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5538" y="1451635"/>
            <a:ext cx="1031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V = r Ω</a:t>
            </a:r>
            <a:endParaRPr lang="fr-FR" sz="24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2412" y="2165719"/>
            <a:ext cx="2345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Sa portance est :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77675" y="2165719"/>
            <a:ext cx="2420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dF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= </a:t>
            </a:r>
            <a:r>
              <a:rPr lang="el-GR" sz="2400" dirty="0" smtClean="0">
                <a:solidFill>
                  <a:schemeClr val="bg1"/>
                </a:solidFill>
                <a:latin typeface="Candara"/>
                <a:cs typeface="Candara"/>
              </a:rPr>
              <a:t>½ 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C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ρ dS V²</a:t>
            </a:r>
            <a:endParaRPr lang="fr-FR" sz="24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2412" y="2849284"/>
            <a:ext cx="1621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ndara"/>
                <a:cs typeface="Candara"/>
              </a:rPr>
              <a:t>On a S = r L</a:t>
            </a:r>
            <a:endParaRPr lang="fr-FR" sz="24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68589" y="2849284"/>
            <a:ext cx="3599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donc dF</a:t>
            </a:r>
            <a:r>
              <a:rPr lang="fr-F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 = 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½</a:t>
            </a:r>
            <a:r>
              <a:rPr lang="fr-FR" sz="2400" dirty="0" smtClean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C</a:t>
            </a:r>
            <a:r>
              <a:rPr lang="fr-F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 ρ L dr r² Ω²</a:t>
            </a:r>
          </a:p>
        </p:txBody>
      </p:sp>
    </p:spTree>
    <p:extLst>
      <p:ext uri="{BB962C8B-B14F-4D97-AF65-F5344CB8AC3E}">
        <p14:creationId xmlns:p14="http://schemas.microsoft.com/office/powerpoint/2010/main" val="31965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812490" y="733409"/>
            <a:ext cx="754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Candara"/>
                <a:cs typeface="Candara"/>
              </a:rPr>
              <a:t>Le couple nécessaire à sa rotation est :</a:t>
            </a:r>
            <a:endParaRPr lang="de-DE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64454" y="1377551"/>
            <a:ext cx="1447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dτ = r dF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endParaRPr lang="fr-FR" sz="2400" baseline="-250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8508" y="1942202"/>
            <a:ext cx="2410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= ½ C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ρ L dr r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Ω²</a:t>
            </a:r>
            <a:endParaRPr lang="fr-FR" sz="24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2490" y="2724652"/>
            <a:ext cx="578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andara"/>
                <a:cs typeface="Candara"/>
              </a:rPr>
              <a:t>La puissance absorbées par l'élément sera 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45131" y="3198351"/>
            <a:ext cx="1566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dP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= dτ Ω</a:t>
            </a:r>
            <a:endParaRPr lang="fr-FR" sz="24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5131" y="3778849"/>
            <a:ext cx="3007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dP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=  ½ C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ρ L dr r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Ω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endParaRPr lang="fr-FR" sz="2400" baseline="300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222743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085E-7 L 0.00191 -0.5956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9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766297" y="720268"/>
            <a:ext cx="3007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dP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=  ½ C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ρ L dr r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Ω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endParaRPr lang="fr-FR" sz="2400" baseline="300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12490" y="1463659"/>
            <a:ext cx="7545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Candara"/>
                <a:cs typeface="Candara"/>
              </a:rPr>
              <a:t>La somme des puissances absorbées par tous les éléments entre le centre et l’extrémité de la pale sera :</a:t>
            </a:r>
            <a:endParaRPr lang="de-DE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55614" y="2388809"/>
            <a:ext cx="3031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P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=</a:t>
            </a:r>
            <a:r>
              <a:rPr lang="el-GR" sz="2400" dirty="0" smtClean="0">
                <a:solidFill>
                  <a:schemeClr val="bg1"/>
                </a:solidFill>
                <a:latin typeface="Candara"/>
                <a:cs typeface="Candara"/>
              </a:rPr>
              <a:t>∫</a:t>
            </a:r>
            <a:r>
              <a:rPr lang="de-DE" sz="2400" dirty="0">
                <a:solidFill>
                  <a:schemeClr val="bg1"/>
                </a:solidFill>
                <a:latin typeface="Lucida Grande"/>
                <a:ea typeface="Lucida Grande"/>
                <a:cs typeface="Lucida Grande"/>
              </a:rPr>
              <a:t> 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½ C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ρ L r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Ω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dr</a:t>
            </a:r>
            <a:endParaRPr lang="fr-FR" sz="2400" baseline="300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22604" y="2765476"/>
            <a:ext cx="1589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Candara"/>
                <a:cs typeface="Candara"/>
              </a:rPr>
              <a:t>[intégral entre 0 et R]</a:t>
            </a:r>
            <a:endParaRPr lang="fr-FR" sz="1200" baseline="300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91257" y="3159881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= ½ C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ρ L Ω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∫r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dr</a:t>
            </a:r>
            <a:endParaRPr lang="fr-FR" sz="2400" baseline="300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91257" y="3730401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= ½ C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ρ L Ω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¼ R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4</a:t>
            </a:r>
            <a:endParaRPr lang="fr-FR" sz="2400" baseline="300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7175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437860" y="737782"/>
            <a:ext cx="8359776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kern="1200" dirty="0">
                <a:solidFill>
                  <a:srgbClr val="FFFFFF"/>
                </a:solidFill>
                <a:latin typeface="Montserrat ExtraLight"/>
                <a:cs typeface="Montserrat ExtraLight"/>
              </a:rPr>
              <a:t>On fait l'étude aérodynamique pour savoir :</a:t>
            </a:r>
          </a:p>
          <a:p>
            <a:pPr marL="804863" indent="-285750">
              <a:buFont typeface="Arial"/>
              <a:buChar char="•"/>
            </a:pPr>
            <a:r>
              <a:rPr lang="fr-FR" sz="1600" kern="1200" dirty="0">
                <a:solidFill>
                  <a:srgbClr val="FFFFFF"/>
                </a:solidFill>
                <a:latin typeface="Montserrat ExtraLight"/>
                <a:cs typeface="Montserrat ExtraLight"/>
              </a:rPr>
              <a:t>La puissance absorbée par les moteurs,</a:t>
            </a:r>
          </a:p>
          <a:p>
            <a:pPr marL="804863" indent="-285750">
              <a:buFont typeface="Arial"/>
              <a:buChar char="•"/>
            </a:pPr>
            <a:r>
              <a:rPr lang="fr-FR" sz="1600" kern="1200" dirty="0">
                <a:solidFill>
                  <a:srgbClr val="FFFFFF"/>
                </a:solidFill>
                <a:latin typeface="Montserrat ExtraLight"/>
                <a:cs typeface="Montserrat ExtraLight"/>
              </a:rPr>
              <a:t>Le couple exercé sur l'arbre rotor au court du vol,</a:t>
            </a:r>
          </a:p>
          <a:p>
            <a:pPr marL="804863" indent="-285750">
              <a:buFont typeface="Arial"/>
              <a:buChar char="•"/>
            </a:pPr>
            <a:r>
              <a:rPr lang="fr-FR" sz="1600" kern="1200" dirty="0">
                <a:solidFill>
                  <a:srgbClr val="FFFFFF"/>
                </a:solidFill>
                <a:latin typeface="Montserrat ExtraLight"/>
                <a:cs typeface="Montserrat ExtraLight"/>
              </a:rPr>
              <a:t>Les pas de pales nécessaires aux différents régimes de </a:t>
            </a:r>
            <a:r>
              <a:rPr lang="fr-FR" sz="1600" kern="1200" dirty="0" smtClean="0">
                <a:solidFill>
                  <a:srgbClr val="FFFFFF"/>
                </a:solidFill>
                <a:latin typeface="Montserrat ExtraLight"/>
                <a:cs typeface="Montserrat ExtraLight"/>
              </a:rPr>
              <a:t>vol,</a:t>
            </a:r>
          </a:p>
          <a:p>
            <a:pPr marL="804863" indent="-285750">
              <a:buFont typeface="Arial"/>
              <a:buChar char="•"/>
            </a:pPr>
            <a:r>
              <a:rPr lang="fr-FR" sz="1600" kern="1200" dirty="0">
                <a:solidFill>
                  <a:srgbClr val="FFFFFF"/>
                </a:solidFill>
                <a:latin typeface="Montserrat ExtraLight"/>
                <a:cs typeface="Montserrat ExtraLight"/>
              </a:rPr>
              <a:t>Et la durée de vol d’aéronef</a:t>
            </a:r>
            <a:r>
              <a:rPr lang="fr-FR" sz="1600" kern="1200" dirty="0" smtClean="0">
                <a:solidFill>
                  <a:srgbClr val="FFFFFF"/>
                </a:solidFill>
                <a:latin typeface="Montserrat ExtraLight"/>
                <a:cs typeface="Montserrat ExtraLight"/>
              </a:rPr>
              <a:t>.</a:t>
            </a:r>
            <a:endParaRPr lang="fr-FR" sz="1600" kern="1200" dirty="0">
              <a:solidFill>
                <a:srgbClr val="FFFFFF"/>
              </a:solidFill>
              <a:latin typeface="Montserrat ExtraLight"/>
              <a:cs typeface="Montserrat ExtraLight"/>
            </a:endParaRPr>
          </a:p>
          <a:p>
            <a:endParaRPr lang="fr-FR" sz="1600" kern="1200" dirty="0" smtClean="0">
              <a:solidFill>
                <a:srgbClr val="FFFFFF"/>
              </a:solidFill>
              <a:latin typeface="Montserrat ExtraLight"/>
              <a:cs typeface="Montserrat ExtraLight"/>
            </a:endParaRPr>
          </a:p>
          <a:p>
            <a:r>
              <a:rPr lang="fr-FR" sz="1600" kern="1200" dirty="0" smtClean="0">
                <a:solidFill>
                  <a:srgbClr val="FFFFFF"/>
                </a:solidFill>
                <a:latin typeface="Montserrat ExtraLight"/>
                <a:cs typeface="Montserrat ExtraLight"/>
              </a:rPr>
              <a:t>L'étude </a:t>
            </a:r>
            <a:r>
              <a:rPr lang="fr-FR" sz="1600" kern="1200" dirty="0">
                <a:solidFill>
                  <a:srgbClr val="FFFFFF"/>
                </a:solidFill>
                <a:latin typeface="Montserrat ExtraLight"/>
                <a:cs typeface="Montserrat ExtraLight"/>
              </a:rPr>
              <a:t>aérodynamique </a:t>
            </a:r>
            <a:r>
              <a:rPr lang="fr-FR" sz="1600" kern="1200" dirty="0" smtClean="0">
                <a:solidFill>
                  <a:srgbClr val="FFFFFF"/>
                </a:solidFill>
                <a:latin typeface="Montserrat ExtraLight"/>
                <a:cs typeface="Montserrat ExtraLight"/>
              </a:rPr>
              <a:t>nous </a:t>
            </a:r>
            <a:r>
              <a:rPr lang="fr-FR" sz="1600" kern="1200" dirty="0">
                <a:solidFill>
                  <a:srgbClr val="FFFFFF"/>
                </a:solidFill>
                <a:latin typeface="Montserrat ExtraLight"/>
                <a:cs typeface="Montserrat ExtraLight"/>
              </a:rPr>
              <a:t>permettent de dimensionner :</a:t>
            </a:r>
          </a:p>
          <a:p>
            <a:pPr marL="804863" indent="-285750">
              <a:buFont typeface="Arial"/>
              <a:buChar char="•"/>
            </a:pPr>
            <a:r>
              <a:rPr lang="fr-FR" sz="1600" kern="1200" dirty="0">
                <a:solidFill>
                  <a:srgbClr val="FFFFFF"/>
                </a:solidFill>
                <a:latin typeface="Montserrat ExtraLight"/>
                <a:cs typeface="Montserrat ExtraLight"/>
              </a:rPr>
              <a:t>L</a:t>
            </a:r>
            <a:r>
              <a:rPr lang="fr-FR" sz="1600" kern="1200" dirty="0" smtClean="0">
                <a:solidFill>
                  <a:srgbClr val="FFFFFF"/>
                </a:solidFill>
                <a:latin typeface="Montserrat ExtraLight"/>
                <a:cs typeface="Montserrat ExtraLight"/>
              </a:rPr>
              <a:t>a </a:t>
            </a:r>
            <a:r>
              <a:rPr lang="fr-FR" sz="1600" kern="1200" dirty="0">
                <a:solidFill>
                  <a:srgbClr val="FFFFFF"/>
                </a:solidFill>
                <a:latin typeface="Montserrat ExtraLight"/>
                <a:cs typeface="Montserrat ExtraLight"/>
              </a:rPr>
              <a:t>géométrie des pales (leur corde et leur vrillage</a:t>
            </a:r>
            <a:r>
              <a:rPr lang="fr-FR" sz="1600" kern="1200" dirty="0" smtClean="0">
                <a:solidFill>
                  <a:srgbClr val="FFFFFF"/>
                </a:solidFill>
                <a:latin typeface="Montserrat ExtraLight"/>
                <a:cs typeface="Montserrat ExtraLight"/>
              </a:rPr>
              <a:t>), </a:t>
            </a:r>
            <a:endParaRPr lang="fr-FR" sz="1600" kern="1200" dirty="0">
              <a:solidFill>
                <a:srgbClr val="FFFFFF"/>
              </a:solidFill>
              <a:latin typeface="Montserrat ExtraLight"/>
              <a:cs typeface="Montserrat ExtraLight"/>
            </a:endParaRPr>
          </a:p>
          <a:p>
            <a:pPr marL="804863" indent="-285750">
              <a:buFont typeface="Arial"/>
              <a:buChar char="•"/>
            </a:pPr>
            <a:r>
              <a:rPr lang="fr-FR" sz="1600" kern="1200" dirty="0" smtClean="0">
                <a:solidFill>
                  <a:srgbClr val="FFFFFF"/>
                </a:solidFill>
                <a:latin typeface="Montserrat ExtraLight"/>
                <a:cs typeface="Montserrat ExtraLight"/>
              </a:rPr>
              <a:t>Le diamètre </a:t>
            </a:r>
            <a:r>
              <a:rPr lang="fr-FR" sz="1600" kern="1200" dirty="0">
                <a:solidFill>
                  <a:srgbClr val="FFFFFF"/>
                </a:solidFill>
                <a:latin typeface="Montserrat ExtraLight"/>
                <a:cs typeface="Montserrat ExtraLight"/>
              </a:rPr>
              <a:t>d'arbre </a:t>
            </a:r>
            <a:r>
              <a:rPr lang="fr-FR" sz="1600" kern="1200" dirty="0" smtClean="0">
                <a:solidFill>
                  <a:srgbClr val="FFFFFF"/>
                </a:solidFill>
                <a:latin typeface="Montserrat ExtraLight"/>
                <a:cs typeface="Montserrat ExtraLight"/>
              </a:rPr>
              <a:t>moteur,</a:t>
            </a:r>
            <a:endParaRPr lang="fr-FR" sz="1600" kern="1200" dirty="0">
              <a:solidFill>
                <a:srgbClr val="FFFFFF"/>
              </a:solidFill>
              <a:latin typeface="Montserrat ExtraLight"/>
              <a:cs typeface="Montserrat ExtraLight"/>
            </a:endParaRPr>
          </a:p>
          <a:p>
            <a:pPr marL="804863" indent="-285750">
              <a:buFont typeface="Arial"/>
              <a:buChar char="•"/>
            </a:pPr>
            <a:r>
              <a:rPr lang="fr-FR" sz="1600" kern="1200" dirty="0" smtClean="0">
                <a:solidFill>
                  <a:srgbClr val="FFFFFF"/>
                </a:solidFill>
                <a:latin typeface="Montserrat ExtraLight"/>
                <a:cs typeface="Montserrat ExtraLight"/>
              </a:rPr>
              <a:t>La puissance et la vitesse des moteurs,</a:t>
            </a:r>
          </a:p>
          <a:p>
            <a:pPr marL="804863" indent="-285750">
              <a:buFont typeface="Arial"/>
              <a:buChar char="•"/>
            </a:pPr>
            <a:r>
              <a:rPr lang="fr-FR" sz="1600" kern="1200" dirty="0" smtClean="0">
                <a:solidFill>
                  <a:srgbClr val="FFFFFF"/>
                </a:solidFill>
                <a:latin typeface="Montserrat ExtraLight"/>
                <a:cs typeface="Montserrat ExtraLight"/>
              </a:rPr>
              <a:t>La capacité de circuit de puissance et de la batterie. </a:t>
            </a:r>
          </a:p>
        </p:txBody>
      </p:sp>
    </p:spTree>
    <p:extLst>
      <p:ext uri="{BB962C8B-B14F-4D97-AF65-F5344CB8AC3E}">
        <p14:creationId xmlns:p14="http://schemas.microsoft.com/office/powerpoint/2010/main" val="22219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797448" y="893138"/>
            <a:ext cx="754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Candara"/>
                <a:cs typeface="Candara"/>
              </a:rPr>
              <a:t>On a pour chaque pale :</a:t>
            </a:r>
            <a:endParaRPr lang="de-DE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48390" y="1587455"/>
            <a:ext cx="281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P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= ½ C</a:t>
            </a:r>
            <a:r>
              <a:rPr lang="el-GR" sz="2400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ρ L Ω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r>
              <a:rPr lang="el-GR" sz="2400" dirty="0">
                <a:solidFill>
                  <a:schemeClr val="bg1"/>
                </a:solidFill>
                <a:latin typeface="Candara"/>
                <a:cs typeface="Candara"/>
              </a:rPr>
              <a:t> ¼ R</a:t>
            </a:r>
            <a:r>
              <a:rPr lang="el-GR" sz="2400" baseline="30000" dirty="0">
                <a:solidFill>
                  <a:schemeClr val="bg1"/>
                </a:solidFill>
                <a:latin typeface="Candara"/>
                <a:cs typeface="Candara"/>
              </a:rPr>
              <a:t>4</a:t>
            </a:r>
            <a:endParaRPr lang="fr-FR" sz="2400" baseline="300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97448" y="2370956"/>
            <a:ext cx="754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FF"/>
                </a:solidFill>
                <a:latin typeface="Candara"/>
                <a:cs typeface="Candara"/>
              </a:rPr>
              <a:t>Soit pour une hélice (deux pales) : </a:t>
            </a:r>
            <a:endParaRPr lang="de-DE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2754" y="3061369"/>
            <a:ext cx="3679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="1" dirty="0">
                <a:solidFill>
                  <a:schemeClr val="bg1"/>
                </a:solidFill>
                <a:latin typeface="Candara"/>
                <a:cs typeface="Candara"/>
              </a:rPr>
              <a:t>P</a:t>
            </a:r>
            <a:r>
              <a:rPr lang="el-GR" sz="3600" b="1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3600" b="1" dirty="0">
                <a:solidFill>
                  <a:schemeClr val="bg1"/>
                </a:solidFill>
                <a:latin typeface="Candara"/>
                <a:cs typeface="Candara"/>
              </a:rPr>
              <a:t> = </a:t>
            </a:r>
            <a:r>
              <a:rPr lang="el-GR" sz="3600" b="1" dirty="0" smtClean="0">
                <a:solidFill>
                  <a:schemeClr val="bg1"/>
                </a:solidFill>
                <a:latin typeface="Candara"/>
                <a:cs typeface="Candara"/>
              </a:rPr>
              <a:t>¼ </a:t>
            </a:r>
            <a:r>
              <a:rPr lang="el-GR" sz="3600" b="1" dirty="0">
                <a:solidFill>
                  <a:schemeClr val="bg1"/>
                </a:solidFill>
                <a:latin typeface="Candara"/>
                <a:cs typeface="Candara"/>
              </a:rPr>
              <a:t>C</a:t>
            </a:r>
            <a:r>
              <a:rPr lang="el-GR" sz="3600" b="1" baseline="-25000" dirty="0">
                <a:solidFill>
                  <a:schemeClr val="bg1"/>
                </a:solidFill>
                <a:latin typeface="Candara"/>
                <a:cs typeface="Candara"/>
              </a:rPr>
              <a:t>Z</a:t>
            </a:r>
            <a:r>
              <a:rPr lang="el-GR" sz="3600" b="1" dirty="0">
                <a:solidFill>
                  <a:schemeClr val="bg1"/>
                </a:solidFill>
                <a:latin typeface="Candara"/>
                <a:cs typeface="Candara"/>
              </a:rPr>
              <a:t> ρ L Ω</a:t>
            </a:r>
            <a:r>
              <a:rPr lang="el-GR" sz="3600" b="1" baseline="30000" dirty="0">
                <a:solidFill>
                  <a:schemeClr val="bg1"/>
                </a:solidFill>
                <a:latin typeface="Candara"/>
                <a:cs typeface="Candara"/>
              </a:rPr>
              <a:t>3</a:t>
            </a:r>
            <a:r>
              <a:rPr lang="el-GR" sz="3600" b="1" dirty="0">
                <a:solidFill>
                  <a:schemeClr val="bg1"/>
                </a:solidFill>
                <a:latin typeface="Candara"/>
                <a:cs typeface="Candara"/>
              </a:rPr>
              <a:t> R</a:t>
            </a:r>
            <a:r>
              <a:rPr lang="el-GR" sz="3600" b="1" baseline="30000" dirty="0">
                <a:solidFill>
                  <a:schemeClr val="bg1"/>
                </a:solidFill>
                <a:latin typeface="Candara"/>
                <a:cs typeface="Candara"/>
              </a:rPr>
              <a:t>4</a:t>
            </a:r>
            <a:endParaRPr lang="fr-FR" sz="3600" b="1" baseline="300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56378" y="3933491"/>
            <a:ext cx="1813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Candara"/>
                <a:cs typeface="Candara"/>
              </a:rPr>
              <a:t>L’unité est le Watt.</a:t>
            </a:r>
            <a:endParaRPr lang="fr-FR" sz="1600" baseline="300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79951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202590" cy="81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fr-FR" dirty="0"/>
              <a:t>La </a:t>
            </a:r>
            <a:r>
              <a:rPr lang="fr-FR" dirty="0" smtClean="0"/>
              <a:t>Poussée </a:t>
            </a:r>
            <a:endParaRPr lang="fr-FR" dirty="0"/>
          </a:p>
        </p:txBody>
      </p:sp>
      <p:pic>
        <p:nvPicPr>
          <p:cNvPr id="10" name="Espace réservé du contenu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1872">
            <a:off x="-3907820" y="2632638"/>
            <a:ext cx="2978053" cy="1046867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6177747" y="3144780"/>
            <a:ext cx="883942" cy="0"/>
          </a:xfrm>
          <a:prstGeom prst="straightConnector1">
            <a:avLst/>
          </a:prstGeom>
          <a:ln w="28575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75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08 0.00741 L 0.79687 0.0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8914">
            <a:off x="1690551" y="2325392"/>
            <a:ext cx="5040678" cy="1771936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rot="1318914" flipV="1">
            <a:off x="4896201" y="427180"/>
            <a:ext cx="0" cy="2209935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4547889" y="2567347"/>
            <a:ext cx="761917" cy="0"/>
          </a:xfrm>
          <a:prstGeom prst="straightConnector1">
            <a:avLst/>
          </a:prstGeom>
          <a:ln w="28575" cmpd="sng">
            <a:solidFill>
              <a:srgbClr val="182A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5309806" y="12194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accent1">
                    <a:lumMod val="75000"/>
                  </a:schemeClr>
                </a:solidFill>
                <a:latin typeface="Montserrat Light"/>
                <a:cs typeface="Montserrat Light"/>
              </a:rPr>
              <a:t>La Portance</a:t>
            </a:r>
            <a:endParaRPr lang="fr-FR" sz="2000" dirty="0">
              <a:solidFill>
                <a:schemeClr val="accent1">
                  <a:lumMod val="75000"/>
                </a:schemeClr>
              </a:solidFill>
              <a:latin typeface="Montserrat Light"/>
              <a:cs typeface="Montserrat Ligh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543028" y="2310552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La Poussée</a:t>
            </a:r>
            <a:endParaRPr lang="fr-FR" sz="2000" dirty="0">
              <a:solidFill>
                <a:srgbClr val="182A2E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206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02621 -0.0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-2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1178378" y="1583350"/>
            <a:ext cx="7620182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fr-FR" dirty="0" smtClean="0"/>
              <a:t>LES MOUVEMENTS POSSIBLES</a:t>
            </a:r>
            <a:endParaRPr lang="en" dirty="0"/>
          </a:p>
        </p:txBody>
      </p:sp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1178378" y="3455436"/>
            <a:ext cx="65505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182A2E"/>
                </a:solidFill>
                <a:latin typeface="Montserrat Light"/>
                <a:cs typeface="Montserrat Light"/>
              </a:rPr>
              <a:t>Qu'est-ce </a:t>
            </a:r>
            <a:r>
              <a:rPr lang="fr-FR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qu’un </a:t>
            </a:r>
            <a:r>
              <a:rPr lang="fr-FR" dirty="0">
                <a:solidFill>
                  <a:srgbClr val="182A2E"/>
                </a:solidFill>
                <a:latin typeface="Montserrat Light"/>
                <a:cs typeface="Montserrat Light"/>
              </a:rPr>
              <a:t>mouvement ?</a:t>
            </a:r>
          </a:p>
        </p:txBody>
      </p:sp>
      <p:sp>
        <p:nvSpPr>
          <p:cNvPr id="78" name="Shape 78"/>
          <p:cNvSpPr/>
          <p:nvPr/>
        </p:nvSpPr>
        <p:spPr>
          <a:xfrm>
            <a:off x="1478842" y="1155175"/>
            <a:ext cx="198299" cy="349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/>
            <a:r>
              <a:rPr lang="de-D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ontserrat"/>
              </a:rPr>
              <a:t>3</a:t>
            </a:r>
            <a:endParaRPr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51045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797448" y="693083"/>
            <a:ext cx="7545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82A2E"/>
                </a:solidFill>
                <a:latin typeface="Montserrat Light"/>
                <a:cs typeface="Montserrat Light"/>
              </a:rPr>
              <a:t>Y’a quatre mouvements possibles pour un Quadricoptère :</a:t>
            </a:r>
            <a:endParaRPr lang="de-DE" sz="2000" dirty="0">
              <a:solidFill>
                <a:srgbClr val="182A2E"/>
              </a:solidFill>
              <a:latin typeface="Montserrat Light"/>
              <a:cs typeface="Montserrat Ligh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97448" y="1106502"/>
            <a:ext cx="3429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82A2E"/>
                </a:solidFill>
                <a:latin typeface="Montserrat Light"/>
                <a:cs typeface="Montserrat Light"/>
              </a:rPr>
              <a:t>Le gaz (Throttle), le lacet (Yaw), le roulis (Roll) </a:t>
            </a:r>
          </a:p>
          <a:p>
            <a:r>
              <a:rPr lang="fr-FR" sz="2000" dirty="0" smtClean="0">
                <a:solidFill>
                  <a:srgbClr val="182A2E"/>
                </a:solidFill>
                <a:latin typeface="Montserrat Light"/>
                <a:cs typeface="Montserrat Light"/>
              </a:rPr>
              <a:t>et </a:t>
            </a:r>
            <a:r>
              <a:rPr lang="fr-FR" sz="2000" dirty="0">
                <a:solidFill>
                  <a:srgbClr val="182A2E"/>
                </a:solidFill>
                <a:latin typeface="Montserrat Light"/>
                <a:cs typeface="Montserrat Light"/>
              </a:rPr>
              <a:t>le tangage (Pitch). </a:t>
            </a:r>
            <a:endParaRPr lang="de-DE" sz="2000" dirty="0">
              <a:solidFill>
                <a:srgbClr val="182A2E"/>
              </a:solidFill>
              <a:latin typeface="Montserrat Light"/>
              <a:cs typeface="Montserrat Light"/>
            </a:endParaRPr>
          </a:p>
        </p:txBody>
      </p:sp>
      <p:pic>
        <p:nvPicPr>
          <p:cNvPr id="7" name="Espace réservé du contenu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1" y="1295444"/>
            <a:ext cx="4605866" cy="34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3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1178378" y="1583350"/>
            <a:ext cx="7620182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fr-FR" sz="5900" dirty="0" smtClean="0"/>
              <a:t>L'AMORTISSEMENT DU COUPLE</a:t>
            </a:r>
            <a:endParaRPr lang="en" sz="5900" dirty="0"/>
          </a:p>
        </p:txBody>
      </p:sp>
      <p:sp>
        <p:nvSpPr>
          <p:cNvPr id="78" name="Shape 78"/>
          <p:cNvSpPr/>
          <p:nvPr/>
        </p:nvSpPr>
        <p:spPr>
          <a:xfrm>
            <a:off x="1478842" y="1155175"/>
            <a:ext cx="198299" cy="349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/>
            <a:r>
              <a:rPr lang="de-D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ontserrat"/>
              </a:rPr>
              <a:t>4</a:t>
            </a:r>
            <a:endParaRPr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08923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797448" y="893138"/>
            <a:ext cx="7545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82A2E"/>
                </a:solidFill>
                <a:latin typeface="Montserrat Light"/>
                <a:cs typeface="Montserrat Light"/>
              </a:rPr>
              <a:t>La rotation des rotors créent un couple dans le sens inverse au centre d’inertie du quadricoptère. </a:t>
            </a:r>
          </a:p>
          <a:p>
            <a:r>
              <a:rPr lang="fr-FR" sz="2000" dirty="0">
                <a:solidFill>
                  <a:srgbClr val="182A2E"/>
                </a:solidFill>
                <a:latin typeface="Montserrat Light"/>
                <a:cs typeface="Montserrat Light"/>
              </a:rPr>
              <a:t>La somme des couples doit être nulle.</a:t>
            </a:r>
            <a:endParaRPr lang="de-DE" sz="2000" dirty="0">
              <a:solidFill>
                <a:srgbClr val="182A2E"/>
              </a:solidFill>
              <a:latin typeface="Montserrat Light"/>
              <a:cs typeface="Montserrat Light"/>
            </a:endParaRPr>
          </a:p>
        </p:txBody>
      </p:sp>
      <p:pic>
        <p:nvPicPr>
          <p:cNvPr id="14" name="Image 13" descr="quadcopter-station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2093466"/>
            <a:ext cx="2804160" cy="280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301"/>
          <p:cNvSpPr txBox="1">
            <a:spLocks/>
          </p:cNvSpPr>
          <p:nvPr/>
        </p:nvSpPr>
        <p:spPr>
          <a:xfrm>
            <a:off x="487680" y="821350"/>
            <a:ext cx="813237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de-DE" sz="12500" b="0" smtClean="0">
                <a:latin typeface="Montserrat ExtraBold"/>
                <a:cs typeface="Montserrat ExtraBold"/>
              </a:rPr>
              <a:t>MERCI</a:t>
            </a:r>
            <a:r>
              <a:rPr lang="en" sz="12500" b="0" smtClean="0">
                <a:latin typeface="Montserrat ExtraBold"/>
                <a:cs typeface="Montserrat ExtraBold"/>
              </a:rPr>
              <a:t>!</a:t>
            </a:r>
            <a:endParaRPr lang="en" sz="12500" b="0" dirty="0">
              <a:latin typeface="Montserrat ExtraBold"/>
              <a:cs typeface="Montserrat ExtraBold"/>
            </a:endParaRPr>
          </a:p>
        </p:txBody>
      </p:sp>
      <p:sp>
        <p:nvSpPr>
          <p:cNvPr id="742" name="Shape 302"/>
          <p:cNvSpPr txBox="1">
            <a:spLocks/>
          </p:cNvSpPr>
          <p:nvPr/>
        </p:nvSpPr>
        <p:spPr>
          <a:xfrm>
            <a:off x="562191" y="2611085"/>
            <a:ext cx="4078458" cy="9723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 typeface="Varela"/>
              <a:buNone/>
            </a:pPr>
            <a:r>
              <a:rPr lang="fr-FR" sz="3600" smtClean="0">
                <a:latin typeface="Montserrat Medium"/>
                <a:cs typeface="Montserrat Medium"/>
              </a:rPr>
              <a:t>Des questions?</a:t>
            </a:r>
            <a:endParaRPr lang="en" sz="3600" dirty="0">
              <a:latin typeface="Montserrat Medium"/>
              <a:cs typeface="Montserrat Medium"/>
            </a:endParaRPr>
          </a:p>
        </p:txBody>
      </p:sp>
      <p:sp>
        <p:nvSpPr>
          <p:cNvPr id="743" name="Shape 365"/>
          <p:cNvSpPr txBox="1">
            <a:spLocks/>
          </p:cNvSpPr>
          <p:nvPr/>
        </p:nvSpPr>
        <p:spPr>
          <a:xfrm>
            <a:off x="592752" y="3221729"/>
            <a:ext cx="6593700" cy="7234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Vous pouvez me contacter sur contact@makerlab.tn</a:t>
            </a:r>
            <a:endParaRPr lang="fr-FR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112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1178378" y="1583350"/>
            <a:ext cx="6236003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fr-FR" dirty="0" smtClean="0">
                <a:solidFill>
                  <a:schemeClr val="bg1"/>
                </a:solidFill>
              </a:rPr>
              <a:t>LE PRINCIPE </a:t>
            </a:r>
            <a:r>
              <a:rPr lang="fr-FR" dirty="0">
                <a:solidFill>
                  <a:schemeClr val="bg1"/>
                </a:solidFill>
              </a:rPr>
              <a:t>DE VOL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1178378" y="3455436"/>
            <a:ext cx="65505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latin typeface="Montserrat ExtraLight"/>
                <a:cs typeface="Montserrat ExtraLight"/>
              </a:rPr>
              <a:t>Commençons par la </a:t>
            </a:r>
            <a:r>
              <a:rPr lang="fr-FR" dirty="0" smtClean="0">
                <a:latin typeface="Montserrat ExtraLight"/>
                <a:cs typeface="Montserrat ExtraLight"/>
              </a:rPr>
              <a:t>physique !</a:t>
            </a:r>
            <a:endParaRPr lang="en" dirty="0">
              <a:latin typeface="Montserrat ExtraLight"/>
              <a:cs typeface="Montserrat ExtraLight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1507596" y="1155175"/>
            <a:ext cx="141325" cy="349100"/>
          </a:xfrm>
          <a:prstGeom prst="rect">
            <a:avLst/>
          </a:prstGeom>
          <a:ln>
            <a:noFill/>
          </a:ln>
        </p:spPr>
        <p:txBody>
          <a:bodyPr>
            <a:prstTxWarp prst="textPlain">
              <a:avLst/>
            </a:prstTxWarp>
          </a:bodyPr>
          <a:lstStyle/>
          <a:p>
            <a:pPr algn="ctr"/>
            <a:r>
              <a: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ontserra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7648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title" idx="4294967295"/>
          </p:nvPr>
        </p:nvSpPr>
        <p:spPr>
          <a:xfrm>
            <a:off x="657224" y="0"/>
            <a:ext cx="7846696" cy="264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spcAft>
                <a:spcPts val="1200"/>
              </a:spcAft>
            </a:pPr>
            <a:r>
              <a:rPr lang="fr-FR" sz="3600" dirty="0">
                <a:solidFill>
                  <a:srgbClr val="FFFFFF"/>
                </a:solidFill>
              </a:rPr>
              <a:t>Comment vole un </a:t>
            </a:r>
            <a:r>
              <a:rPr lang="fr-FR" sz="3600" dirty="0" smtClean="0">
                <a:solidFill>
                  <a:srgbClr val="FFFFFF"/>
                </a:solidFill>
              </a:rPr>
              <a:t>avion ?</a:t>
            </a:r>
            <a:endParaRPr lang="en"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30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75000"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234450" y="910780"/>
            <a:ext cx="2142990" cy="1364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r-FR" sz="1800" dirty="0">
                <a:solidFill>
                  <a:srgbClr val="2F5A8A"/>
                </a:solidFill>
                <a:latin typeface="Montserrat Light"/>
                <a:cs typeface="Montserrat Light"/>
              </a:rPr>
              <a:t>Les aéronefs volent selon le principe découvert par </a:t>
            </a:r>
            <a:r>
              <a:rPr lang="fr-FR" sz="1800" dirty="0">
                <a:solidFill>
                  <a:srgbClr val="2F5A8A"/>
                </a:solidFill>
                <a:latin typeface="Montserrat Medium"/>
                <a:cs typeface="Montserrat Medium"/>
              </a:rPr>
              <a:t>Daniel Bernoulli </a:t>
            </a:r>
            <a:r>
              <a:rPr lang="fr-FR" sz="1800" dirty="0">
                <a:solidFill>
                  <a:srgbClr val="2F5A8A"/>
                </a:solidFill>
                <a:latin typeface="Montserrat Light"/>
                <a:cs typeface="Montserrat Light"/>
              </a:rPr>
              <a:t>au 18ème </a:t>
            </a:r>
            <a:r>
              <a:rPr lang="fr-FR" sz="1800" dirty="0" smtClean="0">
                <a:solidFill>
                  <a:srgbClr val="2F5A8A"/>
                </a:solidFill>
                <a:latin typeface="Montserrat Light"/>
                <a:cs typeface="Montserrat Light"/>
              </a:rPr>
              <a:t>siècle :</a:t>
            </a:r>
            <a:endParaRPr lang="fr-FR" sz="1800" dirty="0">
              <a:solidFill>
                <a:srgbClr val="2F5A8A"/>
              </a:solidFill>
              <a:latin typeface="Montserrat Light"/>
              <a:cs typeface="Montserrat Light"/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234450" y="2339605"/>
            <a:ext cx="2046300" cy="218159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indent="-69850">
              <a:buClr>
                <a:schemeClr val="dk1"/>
              </a:buClr>
              <a:buSzPts val="1100"/>
              <a:buNone/>
            </a:pPr>
            <a:r>
              <a:rPr lang="fr-FR" sz="1400" dirty="0" smtClean="0">
                <a:solidFill>
                  <a:srgbClr val="2E2E2E"/>
                </a:solidFill>
                <a:latin typeface="Montserrat Light"/>
                <a:cs typeface="Montserrat Light"/>
              </a:rPr>
              <a:t>L'augmentation </a:t>
            </a:r>
            <a:r>
              <a:rPr lang="fr-FR" sz="1400" dirty="0">
                <a:solidFill>
                  <a:srgbClr val="2E2E2E"/>
                </a:solidFill>
                <a:latin typeface="Montserrat Light"/>
                <a:cs typeface="Montserrat Light"/>
              </a:rPr>
              <a:t>de la vitesse du fluide s'accompagne d'une diminution de la pression</a:t>
            </a:r>
            <a:r>
              <a:rPr lang="fr-FR" sz="1400" dirty="0" smtClean="0">
                <a:solidFill>
                  <a:srgbClr val="2E2E2E"/>
                </a:solidFill>
                <a:latin typeface="Montserrat Light"/>
                <a:cs typeface="Montserrat Light"/>
              </a:rPr>
              <a:t>.</a:t>
            </a:r>
            <a:endParaRPr sz="1400" dirty="0">
              <a:solidFill>
                <a:srgbClr val="2E2E2E"/>
              </a:solidFill>
              <a:latin typeface="Montserrat Light"/>
              <a:cs typeface="Montserrat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96444" y="0"/>
            <a:ext cx="6575778" cy="5143500"/>
          </a:xfrm>
          <a:prstGeom prst="rect">
            <a:avLst/>
          </a:prstGeom>
          <a:solidFill>
            <a:srgbClr val="24304D">
              <a:alpha val="4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72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3" y="728932"/>
            <a:ext cx="7857929" cy="37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4" b="22829"/>
          <a:stretch/>
        </p:blipFill>
        <p:spPr>
          <a:xfrm>
            <a:off x="995339" y="1792111"/>
            <a:ext cx="7526585" cy="1979263"/>
          </a:xfrm>
          <a:prstGeom prst="rect">
            <a:avLst/>
          </a:prstGeom>
        </p:spPr>
      </p:pic>
      <p:cxnSp>
        <p:nvCxnSpPr>
          <p:cNvPr id="38" name="Connecteur droit avec flèche 37"/>
          <p:cNvCxnSpPr/>
          <p:nvPr/>
        </p:nvCxnSpPr>
        <p:spPr>
          <a:xfrm flipH="1" flipV="1">
            <a:off x="4850383" y="522114"/>
            <a:ext cx="15875" cy="27305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498971" y="1159709"/>
            <a:ext cx="39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0A3363"/>
                </a:solidFill>
                <a:latin typeface="Montserrat"/>
                <a:cs typeface="Montserrat"/>
              </a:rPr>
              <a:t>d </a:t>
            </a:r>
            <a:endParaRPr lang="fr-FR" sz="2400" dirty="0">
              <a:solidFill>
                <a:srgbClr val="0A3363"/>
              </a:solidFill>
              <a:latin typeface="Montserrat"/>
              <a:cs typeface="Montserrat"/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3886872" y="1247243"/>
            <a:ext cx="0" cy="278581"/>
          </a:xfrm>
          <a:prstGeom prst="straightConnector1">
            <a:avLst/>
          </a:prstGeom>
          <a:ln w="28575" cmpd="sng">
            <a:solidFill>
              <a:srgbClr val="0A336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974860" y="1162943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A3363"/>
                </a:solidFill>
                <a:latin typeface="Montserrat"/>
                <a:cs typeface="Montserrat"/>
              </a:rPr>
              <a:t>V</a:t>
            </a:r>
            <a:r>
              <a:rPr lang="fr-FR" sz="2400" dirty="0" smtClean="0">
                <a:solidFill>
                  <a:srgbClr val="0A3363"/>
                </a:solidFill>
                <a:latin typeface="Montserrat"/>
                <a:cs typeface="Montserrat"/>
              </a:rPr>
              <a:t> </a:t>
            </a:r>
            <a:endParaRPr lang="fr-FR" sz="2400" dirty="0">
              <a:solidFill>
                <a:srgbClr val="0A3363"/>
              </a:solidFill>
              <a:latin typeface="Montserrat"/>
              <a:cs typeface="Montserrat"/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 flipV="1">
            <a:off x="4362761" y="1250477"/>
            <a:ext cx="0" cy="278581"/>
          </a:xfrm>
          <a:prstGeom prst="straightConnector1">
            <a:avLst/>
          </a:prstGeom>
          <a:ln w="28575" cmpd="sng">
            <a:solidFill>
              <a:srgbClr val="0A336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5153931" y="1158349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A3363"/>
                </a:solidFill>
                <a:latin typeface="Montserrat"/>
                <a:cs typeface="Montserrat"/>
              </a:rPr>
              <a:t>P</a:t>
            </a:r>
          </a:p>
        </p:txBody>
      </p:sp>
      <p:cxnSp>
        <p:nvCxnSpPr>
          <p:cNvPr id="44" name="Connecteur droit avec flèche 43"/>
          <p:cNvCxnSpPr/>
          <p:nvPr/>
        </p:nvCxnSpPr>
        <p:spPr>
          <a:xfrm>
            <a:off x="5543061" y="1247243"/>
            <a:ext cx="0" cy="275347"/>
          </a:xfrm>
          <a:prstGeom prst="straightConnector1">
            <a:avLst/>
          </a:prstGeom>
          <a:ln w="28575" cmpd="sng">
            <a:solidFill>
              <a:srgbClr val="0A336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5603103" y="1163584"/>
            <a:ext cx="203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0A3363"/>
                </a:solidFill>
                <a:latin typeface="Montserrat"/>
                <a:cs typeface="Montserrat"/>
              </a:rPr>
              <a:t>: Dépression</a:t>
            </a:r>
            <a:endParaRPr lang="fr-FR" sz="2400" dirty="0">
              <a:solidFill>
                <a:srgbClr val="0A3363"/>
              </a:solidFill>
              <a:latin typeface="Montserrat"/>
              <a:cs typeface="Montserrat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3492621" y="3772734"/>
            <a:ext cx="458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0A3363"/>
                </a:solidFill>
                <a:latin typeface="Montserrat"/>
                <a:cs typeface="Montserrat"/>
              </a:rPr>
              <a:t>d' </a:t>
            </a:r>
            <a:endParaRPr lang="fr-FR" sz="2400" dirty="0">
              <a:solidFill>
                <a:srgbClr val="0A3363"/>
              </a:solidFill>
              <a:latin typeface="Montserrat"/>
              <a:cs typeface="Montserrat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3968510" y="3775968"/>
            <a:ext cx="461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A3363"/>
                </a:solidFill>
                <a:latin typeface="Montserrat"/>
                <a:cs typeface="Montserrat"/>
              </a:rPr>
              <a:t>V' 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134213" y="3771374"/>
            <a:ext cx="455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A3363"/>
                </a:solidFill>
                <a:latin typeface="Montserrat"/>
                <a:cs typeface="Montserrat"/>
              </a:rPr>
              <a:t>P'</a:t>
            </a:r>
          </a:p>
        </p:txBody>
      </p:sp>
      <p:cxnSp>
        <p:nvCxnSpPr>
          <p:cNvPr id="49" name="Connecteur droit avec flèche 48"/>
          <p:cNvCxnSpPr/>
          <p:nvPr/>
        </p:nvCxnSpPr>
        <p:spPr>
          <a:xfrm flipV="1">
            <a:off x="5566063" y="3860268"/>
            <a:ext cx="0" cy="267971"/>
          </a:xfrm>
          <a:prstGeom prst="straightConnector1">
            <a:avLst/>
          </a:prstGeom>
          <a:ln w="28575" cmpd="sng">
            <a:solidFill>
              <a:srgbClr val="0A336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5596753" y="3776609"/>
            <a:ext cx="221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0A3363"/>
                </a:solidFill>
                <a:latin typeface="Montserrat"/>
                <a:cs typeface="Montserrat"/>
              </a:rPr>
              <a:t>: Surpression</a:t>
            </a:r>
            <a:endParaRPr lang="fr-FR" sz="2400" dirty="0">
              <a:solidFill>
                <a:srgbClr val="0A3363"/>
              </a:solidFill>
              <a:latin typeface="Montserrat"/>
              <a:cs typeface="Montserrat"/>
            </a:endParaRPr>
          </a:p>
        </p:txBody>
      </p:sp>
      <p:cxnSp>
        <p:nvCxnSpPr>
          <p:cNvPr id="51" name="Connecteur droit avec flèche 50"/>
          <p:cNvCxnSpPr/>
          <p:nvPr/>
        </p:nvCxnSpPr>
        <p:spPr>
          <a:xfrm>
            <a:off x="3935486" y="3860268"/>
            <a:ext cx="0" cy="267970"/>
          </a:xfrm>
          <a:prstGeom prst="straightConnector1">
            <a:avLst/>
          </a:prstGeom>
          <a:ln w="28575" cmpd="sng">
            <a:solidFill>
              <a:srgbClr val="0A336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4403818" y="3860268"/>
            <a:ext cx="0" cy="267970"/>
          </a:xfrm>
          <a:prstGeom prst="straightConnector1">
            <a:avLst/>
          </a:prstGeom>
          <a:ln w="28575" cmpd="sng">
            <a:solidFill>
              <a:srgbClr val="0A336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2167741" y="2500235"/>
            <a:ext cx="2718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  <a:latin typeface="Montserrat"/>
                <a:cs typeface="Montserrat"/>
              </a:rPr>
              <a:t>Diff. de pression</a:t>
            </a:r>
            <a:endParaRPr lang="fr-FR" sz="2400" dirty="0">
              <a:solidFill>
                <a:srgbClr val="FF0000"/>
              </a:solidFill>
              <a:latin typeface="Montserrat"/>
              <a:cs typeface="Montserrat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1512592" y="1158349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0A3363"/>
                </a:solidFill>
                <a:latin typeface="Montserrat"/>
                <a:cs typeface="Montserrat"/>
              </a:rPr>
              <a:t>A l’Extrados </a:t>
            </a:r>
            <a:endParaRPr lang="fr-FR" sz="2400" dirty="0">
              <a:solidFill>
                <a:srgbClr val="0A3363"/>
              </a:solidFill>
              <a:latin typeface="Montserrat"/>
              <a:cs typeface="Montserrat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512592" y="3771374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0A3363"/>
                </a:solidFill>
                <a:latin typeface="Montserrat"/>
                <a:cs typeface="Montserrat"/>
              </a:rPr>
              <a:t>A l’Intrados</a:t>
            </a:r>
            <a:endParaRPr lang="fr-FR" sz="2400" dirty="0">
              <a:solidFill>
                <a:srgbClr val="0A3363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7456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3" grpId="0"/>
      <p:bldP spid="45" grpId="0"/>
      <p:bldP spid="46" grpId="0"/>
      <p:bldP spid="47" grpId="0"/>
      <p:bldP spid="48" grpId="0"/>
      <p:bldP spid="50" grpId="0"/>
      <p:bldP spid="53" grpId="0"/>
    </p:bldLst>
  </p:timing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1382</TotalTime>
  <Words>1692</Words>
  <Application>Microsoft Macintosh PowerPoint</Application>
  <PresentationFormat>Présentation à l'écran (16:9)</PresentationFormat>
  <Paragraphs>219</Paragraphs>
  <Slides>47</Slides>
  <Notes>47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47</vt:i4>
      </vt:variant>
    </vt:vector>
  </HeadingPairs>
  <TitlesOfParts>
    <vt:vector size="50" baseType="lpstr">
      <vt:lpstr>Ganymede template</vt:lpstr>
      <vt:lpstr>Ulysses template</vt:lpstr>
      <vt:lpstr>Ragozine template</vt:lpstr>
      <vt:lpstr>Présentation PowerPoint</vt:lpstr>
      <vt:lpstr>Présentation PowerPoint</vt:lpstr>
      <vt:lpstr>Présentation PowerPoint</vt:lpstr>
      <vt:lpstr>Présentation PowerPoint</vt:lpstr>
      <vt:lpstr>LE PRINCIPE DE VOL</vt:lpstr>
      <vt:lpstr>Comment vole un avion ?</vt:lpstr>
      <vt:lpstr>Les aéronefs volent selon le principe découvert par Daniel Bernoulli au 18ème siècle :</vt:lpstr>
      <vt:lpstr>Présentation PowerPoint</vt:lpstr>
      <vt:lpstr>Présentation PowerPoint</vt:lpstr>
      <vt:lpstr>Présentation PowerPoint</vt:lpstr>
      <vt:lpstr>LES FORCES APPLIQUÉES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APPLICATION NUMÉRIQUE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MOUVEMENTS POSSIBLES</vt:lpstr>
      <vt:lpstr>Présentation PowerPoint</vt:lpstr>
      <vt:lpstr>L'AMORTISSEMENT DU COUPLE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en Aérodynamique et Électronique appliqués aux quadricoptères</dc:title>
  <cp:lastModifiedBy>bbbb bbbb</cp:lastModifiedBy>
  <cp:revision>122</cp:revision>
  <dcterms:modified xsi:type="dcterms:W3CDTF">2018-11-11T13:26:47Z</dcterms:modified>
</cp:coreProperties>
</file>